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6" r:id="rId20"/>
    <p:sldId id="277" r:id="rId21"/>
    <p:sldId id="278" r:id="rId22"/>
    <p:sldId id="279" r:id="rId23"/>
    <p:sldId id="280" r:id="rId24"/>
    <p:sldId id="281" r:id="rId25"/>
    <p:sldId id="282" r:id="rId26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99B268-F0F9-4F18-954E-C27858FF5285}" type="datetimeFigureOut">
              <a:rPr lang="en-US" smtClean="0"/>
              <a:pPr/>
              <a:t>11/25/2013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390F83-344F-4655-98BC-301EFC2653E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390F83-344F-4655-98BC-301EFC2653E4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390F83-344F-4655-98BC-301EFC2653E4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390F83-344F-4655-98BC-301EFC2653E4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2013/11/25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2013/11/25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2013/11/25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2013/11/25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2013/11/25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2013/11/25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2013/11/25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2013/11/25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2013/11/25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2013/11/25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2013/11/25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BEAD13-0566-4C6C-97E7-55F17F24B09F}" type="datetimeFigureOut">
              <a:rPr lang="zh-TW" altLang="en-US" smtClean="0"/>
              <a:pPr/>
              <a:t>2013/11/25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Cookies and Sessions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POST Protocol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040560"/>
          </a:xfrm>
        </p:spPr>
        <p:txBody>
          <a:bodyPr>
            <a:normAutofit/>
          </a:bodyPr>
          <a:lstStyle/>
          <a:p>
            <a:pPr lvl="1">
              <a:buFont typeface="Arial" pitchFamily="34" charset="0"/>
              <a:buChar char="•"/>
            </a:pPr>
            <a:r>
              <a:rPr lang="en-GB" dirty="0" smtClean="0"/>
              <a:t>The POST protocol is most useful on a day-to-day basis.</a:t>
            </a:r>
          </a:p>
          <a:p>
            <a:pPr lvl="2">
              <a:buFont typeface="Courier New" pitchFamily="49" charset="0"/>
              <a:buChar char="-"/>
            </a:pPr>
            <a:r>
              <a:rPr lang="en-GB" sz="2600" dirty="0" smtClean="0"/>
              <a:t>We have already seen it in use in the previous topic.</a:t>
            </a:r>
          </a:p>
          <a:p>
            <a:pPr lvl="2">
              <a:buFont typeface="Courier New" pitchFamily="49" charset="0"/>
              <a:buChar char="-"/>
            </a:pPr>
            <a:endParaRPr lang="en-GB" sz="400" dirty="0" smtClean="0"/>
          </a:p>
          <a:p>
            <a:pPr lvl="1">
              <a:buFont typeface="Arial" pitchFamily="34" charset="0"/>
              <a:buChar char="•"/>
            </a:pPr>
            <a:r>
              <a:rPr lang="en-GB" dirty="0" smtClean="0"/>
              <a:t>POST has no limitations on size of data.</a:t>
            </a:r>
          </a:p>
          <a:p>
            <a:pPr lvl="1">
              <a:buFont typeface="Arial" pitchFamily="34" charset="0"/>
              <a:buChar char="•"/>
            </a:pPr>
            <a:endParaRPr lang="en-GB" sz="400" dirty="0" smtClean="0"/>
          </a:p>
          <a:p>
            <a:pPr lvl="1">
              <a:buFont typeface="Arial" pitchFamily="34" charset="0"/>
              <a:buChar char="•"/>
            </a:pPr>
            <a:r>
              <a:rPr lang="en-GB" dirty="0" smtClean="0"/>
              <a:t>It has no limitations on data types.</a:t>
            </a:r>
          </a:p>
          <a:p>
            <a:pPr lvl="2">
              <a:buFont typeface="Courier New" pitchFamily="49" charset="0"/>
              <a:buChar char="-"/>
            </a:pPr>
            <a:r>
              <a:rPr lang="en-GB" sz="2600" dirty="0" smtClean="0"/>
              <a:t>You can use it to send binary data too.</a:t>
            </a:r>
          </a:p>
          <a:p>
            <a:pPr lvl="2">
              <a:buFont typeface="Courier New" pitchFamily="49" charset="0"/>
              <a:buChar char="-"/>
            </a:pPr>
            <a:endParaRPr lang="en-GB" sz="400" dirty="0" smtClean="0"/>
          </a:p>
          <a:p>
            <a:pPr lvl="1">
              <a:buFont typeface="Arial" pitchFamily="34" charset="0"/>
              <a:buChar char="•"/>
            </a:pPr>
            <a:r>
              <a:rPr lang="en-GB" dirty="0" smtClean="0"/>
              <a:t>It works by placing the encoded data in a standard HTTP header.</a:t>
            </a:r>
          </a:p>
          <a:p>
            <a:pPr lvl="2">
              <a:buFont typeface="Courier New" pitchFamily="49" charset="0"/>
              <a:buChar char="-"/>
            </a:pPr>
            <a:r>
              <a:rPr lang="en-GB" sz="2600" dirty="0" smtClean="0"/>
              <a:t>As such, the data does not appear in the URL.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Limitations of POST and GET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196752"/>
            <a:ext cx="8229600" cy="5040560"/>
          </a:xfrm>
        </p:spPr>
        <p:txBody>
          <a:bodyPr>
            <a:normAutofit/>
          </a:bodyPr>
          <a:lstStyle/>
          <a:p>
            <a:pPr lvl="1">
              <a:buFont typeface="Arial" pitchFamily="34" charset="0"/>
              <a:buChar char="•"/>
            </a:pPr>
            <a:r>
              <a:rPr lang="en-GB" dirty="0" smtClean="0"/>
              <a:t>Both of these protocols permit you to send data to a PHP script.</a:t>
            </a:r>
          </a:p>
          <a:p>
            <a:pPr lvl="1">
              <a:buFont typeface="Arial" pitchFamily="34" charset="0"/>
              <a:buChar char="•"/>
            </a:pPr>
            <a:endParaRPr lang="en-GB" sz="400" dirty="0" smtClean="0"/>
          </a:p>
          <a:p>
            <a:pPr lvl="1">
              <a:buFont typeface="Arial" pitchFamily="34" charset="0"/>
              <a:buChar char="•"/>
            </a:pPr>
            <a:r>
              <a:rPr lang="en-GB" dirty="0" smtClean="0"/>
              <a:t>That data persists only as long as the script is running.</a:t>
            </a:r>
          </a:p>
          <a:p>
            <a:pPr lvl="2">
              <a:buFont typeface="Courier New" pitchFamily="49" charset="0"/>
              <a:buChar char="-"/>
            </a:pPr>
            <a:r>
              <a:rPr lang="en-GB" sz="2600" dirty="0" smtClean="0"/>
              <a:t>If we reload a page that contains a script, it will usually ask if we want to resend the data.</a:t>
            </a:r>
          </a:p>
          <a:p>
            <a:pPr lvl="2">
              <a:buFont typeface="Courier New" pitchFamily="49" charset="0"/>
              <a:buChar char="-"/>
            </a:pPr>
            <a:endParaRPr lang="en-GB" sz="400" dirty="0" smtClean="0"/>
          </a:p>
          <a:p>
            <a:pPr lvl="1">
              <a:buFont typeface="Arial" pitchFamily="34" charset="0"/>
              <a:buChar char="•"/>
            </a:pPr>
            <a:r>
              <a:rPr lang="en-GB" dirty="0" smtClean="0"/>
              <a:t>If we move outside the confines of a single PHP script, we will lose the data.</a:t>
            </a:r>
          </a:p>
          <a:p>
            <a:pPr lvl="1">
              <a:buFont typeface="Arial" pitchFamily="34" charset="0"/>
              <a:buChar char="•"/>
            </a:pPr>
            <a:endParaRPr lang="en-GB" sz="400" dirty="0" smtClean="0"/>
          </a:p>
          <a:p>
            <a:pPr lvl="1">
              <a:buFont typeface="Arial" pitchFamily="34" charset="0"/>
              <a:buChar char="•"/>
            </a:pPr>
            <a:r>
              <a:rPr lang="en-GB" dirty="0" smtClean="0"/>
              <a:t>That is a consequence of HTTP’s statelessness.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Cookies and Sessions - 1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133056"/>
          </a:xfrm>
        </p:spPr>
        <p:txBody>
          <a:bodyPr>
            <a:normAutofit lnSpcReduction="10000"/>
          </a:bodyPr>
          <a:lstStyle/>
          <a:p>
            <a:pPr lvl="1"/>
            <a:r>
              <a:rPr lang="en-US" dirty="0" smtClean="0"/>
              <a:t>Cookies are little files stored on a user’s computer that contain certain pieces of information.</a:t>
            </a:r>
          </a:p>
          <a:p>
            <a:pPr lvl="2"/>
            <a:r>
              <a:rPr lang="en-US" sz="2600" dirty="0" smtClean="0"/>
              <a:t>They are then read in by a web page and accessed to ensure data can be available between pages.</a:t>
            </a:r>
          </a:p>
          <a:p>
            <a:pPr lvl="2"/>
            <a:endParaRPr lang="en-US" sz="1200" dirty="0" smtClean="0"/>
          </a:p>
          <a:p>
            <a:pPr lvl="1"/>
            <a:r>
              <a:rPr lang="en-US" dirty="0" smtClean="0"/>
              <a:t>Sessions fulfill the same role, but most of the information does not get stored on a user’s computer.</a:t>
            </a:r>
          </a:p>
          <a:p>
            <a:pPr lvl="2"/>
            <a:r>
              <a:rPr lang="en-US" sz="2600" dirty="0" smtClean="0"/>
              <a:t>It is available only as long as their browser is open and the session is active.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Cookies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752528"/>
          </a:xfrm>
        </p:spPr>
        <p:txBody>
          <a:bodyPr>
            <a:normAutofit/>
          </a:bodyPr>
          <a:lstStyle/>
          <a:p>
            <a:pPr lvl="1">
              <a:buFont typeface="Arial" pitchFamily="34" charset="0"/>
              <a:buChar char="•"/>
            </a:pPr>
            <a:r>
              <a:rPr lang="en-GB" dirty="0" smtClean="0"/>
              <a:t>When using cookies, we must declare them </a:t>
            </a:r>
            <a:r>
              <a:rPr lang="en-GB" b="1" i="1" dirty="0" smtClean="0">
                <a:solidFill>
                  <a:srgbClr val="72989C"/>
                </a:solidFill>
              </a:rPr>
              <a:t>before</a:t>
            </a:r>
            <a:r>
              <a:rPr lang="en-GB" dirty="0" smtClean="0"/>
              <a:t> any of the HTML in a script.</a:t>
            </a:r>
          </a:p>
          <a:p>
            <a:pPr lvl="2">
              <a:buFont typeface="Courier New" pitchFamily="49" charset="0"/>
              <a:buChar char="-"/>
            </a:pPr>
            <a:r>
              <a:rPr lang="en-GB" dirty="0" smtClean="0"/>
              <a:t>This is because they are part of an HTTP header rather than part of the content.</a:t>
            </a:r>
          </a:p>
          <a:p>
            <a:pPr lvl="2">
              <a:buFont typeface="Courier New" pitchFamily="49" charset="0"/>
              <a:buChar char="-"/>
            </a:pPr>
            <a:endParaRPr lang="en-GB" sz="800" dirty="0" smtClean="0"/>
          </a:p>
          <a:p>
            <a:pPr lvl="1">
              <a:buFont typeface="Arial" pitchFamily="34" charset="0"/>
              <a:buChar char="•"/>
            </a:pPr>
            <a:r>
              <a:rPr lang="en-GB" dirty="0" smtClean="0"/>
              <a:t>Cookies are available on the </a:t>
            </a:r>
            <a:r>
              <a:rPr lang="en-GB" b="1" i="1" dirty="0" smtClean="0">
                <a:solidFill>
                  <a:srgbClr val="72989C"/>
                </a:solidFill>
              </a:rPr>
              <a:t>next page load</a:t>
            </a:r>
            <a:r>
              <a:rPr lang="en-GB" dirty="0" smtClean="0"/>
              <a:t>.</a:t>
            </a:r>
          </a:p>
          <a:p>
            <a:pPr lvl="2">
              <a:buFont typeface="Courier New" pitchFamily="49" charset="0"/>
              <a:buChar char="-"/>
            </a:pPr>
            <a:r>
              <a:rPr lang="en-GB" dirty="0" smtClean="0"/>
              <a:t>You cannot set and access a cookie in the same pass.</a:t>
            </a:r>
          </a:p>
          <a:p>
            <a:pPr lvl="2">
              <a:buFont typeface="Courier New" pitchFamily="49" charset="0"/>
              <a:buChar char="-"/>
            </a:pPr>
            <a:endParaRPr lang="en-GB" sz="800" dirty="0" smtClean="0"/>
          </a:p>
          <a:p>
            <a:pPr lvl="1">
              <a:buFont typeface="Arial" pitchFamily="34" charset="0"/>
              <a:buChar char="•"/>
            </a:pPr>
            <a:r>
              <a:rPr lang="en-GB" dirty="0" smtClean="0"/>
              <a:t>Cookies are set using the </a:t>
            </a:r>
            <a:r>
              <a:rPr lang="en-GB" dirty="0" err="1" smtClean="0"/>
              <a:t>setcookie</a:t>
            </a:r>
            <a:r>
              <a:rPr lang="en-GB" dirty="0" smtClean="0"/>
              <a:t> function.</a:t>
            </a:r>
          </a:p>
          <a:p>
            <a:pPr lvl="2">
              <a:buFont typeface="Courier New" pitchFamily="49" charset="0"/>
              <a:buChar char="-"/>
            </a:pPr>
            <a:r>
              <a:rPr lang="en-GB" dirty="0" smtClean="0"/>
              <a:t>This takes two parameters – a name for the cookie and its value.</a:t>
            </a:r>
          </a:p>
          <a:p>
            <a:pPr lvl="3">
              <a:buFont typeface="Arial" pitchFamily="34" charset="0"/>
              <a:buChar char="•"/>
            </a:pPr>
            <a:r>
              <a:rPr lang="en-GB" sz="2400" dirty="0" smtClean="0"/>
              <a:t>You can add a third to define an expiration time.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r>
              <a:rPr lang="en-GB" dirty="0" smtClean="0"/>
              <a:t>Cookie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en-GB" sz="3400" b="1" dirty="0" smtClean="0">
                <a:latin typeface="Courier New" pitchFamily="49" charset="0"/>
                <a:cs typeface="Courier New" pitchFamily="49" charset="0"/>
              </a:rPr>
              <a:t>&lt;?</a:t>
            </a:r>
          </a:p>
          <a:p>
            <a:pPr>
              <a:buNone/>
            </a:pPr>
            <a:r>
              <a:rPr lang="en-GB" sz="3400" b="1" dirty="0" smtClean="0">
                <a:latin typeface="Courier New" pitchFamily="49" charset="0"/>
                <a:cs typeface="Courier New" pitchFamily="49" charset="0"/>
              </a:rPr>
              <a:t>	$</a:t>
            </a:r>
            <a:r>
              <a:rPr lang="en-GB" sz="3400" b="1" dirty="0" err="1" smtClean="0">
                <a:latin typeface="Courier New" pitchFamily="49" charset="0"/>
                <a:cs typeface="Courier New" pitchFamily="49" charset="0"/>
              </a:rPr>
              <a:t>thetext</a:t>
            </a:r>
            <a:r>
              <a:rPr lang="en-GB" sz="3400" b="1" dirty="0" smtClean="0">
                <a:latin typeface="Courier New" pitchFamily="49" charset="0"/>
                <a:cs typeface="Courier New" pitchFamily="49" charset="0"/>
              </a:rPr>
              <a:t> = $_POST["</a:t>
            </a:r>
            <a:r>
              <a:rPr lang="en-GB" sz="3400" b="1" dirty="0" err="1" smtClean="0">
                <a:latin typeface="Courier New" pitchFamily="49" charset="0"/>
                <a:cs typeface="Courier New" pitchFamily="49" charset="0"/>
              </a:rPr>
              <a:t>mytext</a:t>
            </a:r>
            <a:r>
              <a:rPr lang="en-GB" sz="3400" b="1" dirty="0" smtClean="0">
                <a:latin typeface="Courier New" pitchFamily="49" charset="0"/>
                <a:cs typeface="Courier New" pitchFamily="49" charset="0"/>
              </a:rPr>
              <a:t>"];</a:t>
            </a:r>
          </a:p>
          <a:p>
            <a:pPr>
              <a:buNone/>
            </a:pPr>
            <a:r>
              <a:rPr lang="en-GB" sz="34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GB" sz="3400" b="1" dirty="0" err="1" smtClean="0">
                <a:latin typeface="Courier New" pitchFamily="49" charset="0"/>
                <a:cs typeface="Courier New" pitchFamily="49" charset="0"/>
              </a:rPr>
              <a:t>setcookie</a:t>
            </a:r>
            <a:r>
              <a:rPr lang="en-GB" sz="3400" b="1" dirty="0" smtClean="0">
                <a:latin typeface="Courier New" pitchFamily="49" charset="0"/>
                <a:cs typeface="Courier New" pitchFamily="49" charset="0"/>
              </a:rPr>
              <a:t> ("</a:t>
            </a:r>
            <a:r>
              <a:rPr lang="en-GB" sz="3400" b="1" dirty="0" err="1" smtClean="0">
                <a:latin typeface="Courier New" pitchFamily="49" charset="0"/>
                <a:cs typeface="Courier New" pitchFamily="49" charset="0"/>
              </a:rPr>
              <a:t>texttokeep</a:t>
            </a:r>
            <a:r>
              <a:rPr lang="en-GB" sz="3400" b="1" dirty="0" smtClean="0">
                <a:latin typeface="Courier New" pitchFamily="49" charset="0"/>
                <a:cs typeface="Courier New" pitchFamily="49" charset="0"/>
              </a:rPr>
              <a:t>", $</a:t>
            </a:r>
            <a:r>
              <a:rPr lang="en-GB" sz="3400" b="1" dirty="0" err="1" smtClean="0">
                <a:latin typeface="Courier New" pitchFamily="49" charset="0"/>
                <a:cs typeface="Courier New" pitchFamily="49" charset="0"/>
              </a:rPr>
              <a:t>thetext</a:t>
            </a:r>
            <a:r>
              <a:rPr lang="en-GB" sz="3400" b="1" dirty="0" smtClean="0">
                <a:latin typeface="Courier New" pitchFamily="49" charset="0"/>
                <a:cs typeface="Courier New" pitchFamily="49" charset="0"/>
              </a:rPr>
              <a:t>, time() + 10000);</a:t>
            </a:r>
          </a:p>
          <a:p>
            <a:pPr>
              <a:buNone/>
            </a:pPr>
            <a:r>
              <a:rPr lang="en-GB" sz="3400" b="1" dirty="0" smtClean="0">
                <a:latin typeface="Courier New" pitchFamily="49" charset="0"/>
                <a:cs typeface="Courier New" pitchFamily="49" charset="0"/>
              </a:rPr>
              <a:t>?&gt;</a:t>
            </a:r>
          </a:p>
          <a:p>
            <a:pPr>
              <a:buNone/>
            </a:pPr>
            <a:endParaRPr lang="en-GB" sz="34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GB" sz="3400" b="1" dirty="0" smtClean="0">
                <a:latin typeface="Courier New" pitchFamily="49" charset="0"/>
                <a:cs typeface="Courier New" pitchFamily="49" charset="0"/>
              </a:rPr>
              <a:t>&lt;html&gt;</a:t>
            </a:r>
          </a:p>
          <a:p>
            <a:pPr>
              <a:buNone/>
            </a:pPr>
            <a:r>
              <a:rPr lang="en-GB" sz="3400" b="1" dirty="0" smtClean="0">
                <a:latin typeface="Courier New" pitchFamily="49" charset="0"/>
                <a:cs typeface="Courier New" pitchFamily="49" charset="0"/>
              </a:rPr>
              <a:t>  &lt;head&gt;</a:t>
            </a:r>
          </a:p>
          <a:p>
            <a:pPr>
              <a:buNone/>
            </a:pPr>
            <a:r>
              <a:rPr lang="en-GB" sz="3400" b="1" dirty="0" smtClean="0">
                <a:latin typeface="Courier New" pitchFamily="49" charset="0"/>
                <a:cs typeface="Courier New" pitchFamily="49" charset="0"/>
              </a:rPr>
              <a:t>    &lt;title&gt;Cookie Page&lt;/title&gt;</a:t>
            </a:r>
          </a:p>
          <a:p>
            <a:pPr>
              <a:buNone/>
            </a:pPr>
            <a:r>
              <a:rPr lang="en-GB" sz="3400" b="1" dirty="0" smtClean="0">
                <a:latin typeface="Courier New" pitchFamily="49" charset="0"/>
                <a:cs typeface="Courier New" pitchFamily="49" charset="0"/>
              </a:rPr>
              <a:t>  &lt;/head&gt;</a:t>
            </a:r>
          </a:p>
          <a:p>
            <a:pPr>
              <a:buNone/>
            </a:pPr>
            <a:r>
              <a:rPr lang="en-GB" sz="3400" b="1" dirty="0" smtClean="0">
                <a:latin typeface="Courier New" pitchFamily="49" charset="0"/>
                <a:cs typeface="Courier New" pitchFamily="49" charset="0"/>
              </a:rPr>
              <a:t>  &lt;body&gt;</a:t>
            </a:r>
          </a:p>
          <a:p>
            <a:pPr>
              <a:buNone/>
            </a:pPr>
            <a:r>
              <a:rPr lang="en-GB" sz="3400" b="1" dirty="0" smtClean="0">
                <a:latin typeface="Courier New" pitchFamily="49" charset="0"/>
                <a:cs typeface="Courier New" pitchFamily="49" charset="0"/>
              </a:rPr>
              <a:t>  &lt;?	</a:t>
            </a:r>
          </a:p>
          <a:p>
            <a:pPr>
              <a:buNone/>
            </a:pPr>
            <a:r>
              <a:rPr lang="en-GB" sz="3400" b="1" dirty="0" smtClean="0">
                <a:latin typeface="Courier New" pitchFamily="49" charset="0"/>
                <a:cs typeface="Courier New" pitchFamily="49" charset="0"/>
              </a:rPr>
              <a:t>	echo "&lt;p&gt;The post text  " . $_POST["</a:t>
            </a:r>
            <a:r>
              <a:rPr lang="en-GB" sz="3400" b="1" dirty="0" err="1" smtClean="0">
                <a:latin typeface="Courier New" pitchFamily="49" charset="0"/>
                <a:cs typeface="Courier New" pitchFamily="49" charset="0"/>
              </a:rPr>
              <a:t>mytext</a:t>
            </a:r>
            <a:r>
              <a:rPr lang="en-GB" sz="3400" b="1" dirty="0" smtClean="0">
                <a:latin typeface="Courier New" pitchFamily="49" charset="0"/>
                <a:cs typeface="Courier New" pitchFamily="49" charset="0"/>
              </a:rPr>
              <a:t>"] . </a:t>
            </a:r>
          </a:p>
          <a:p>
            <a:pPr>
              <a:buNone/>
            </a:pPr>
            <a:r>
              <a:rPr lang="en-GB" sz="3400" b="1" dirty="0" smtClean="0">
                <a:latin typeface="Courier New" pitchFamily="49" charset="0"/>
                <a:cs typeface="Courier New" pitchFamily="49" charset="0"/>
              </a:rPr>
              <a:t>         ", we won't be able to pass that on.&lt;/p&gt;";	</a:t>
            </a:r>
          </a:p>
          <a:p>
            <a:pPr>
              <a:buNone/>
            </a:pPr>
            <a:r>
              <a:rPr lang="en-GB" sz="3400" b="1" dirty="0" smtClean="0">
                <a:latin typeface="Courier New" pitchFamily="49" charset="0"/>
                <a:cs typeface="Courier New" pitchFamily="49" charset="0"/>
              </a:rPr>
              <a:t>  ?&gt;</a:t>
            </a:r>
          </a:p>
          <a:p>
            <a:pPr>
              <a:buNone/>
            </a:pPr>
            <a:endParaRPr lang="en-GB" sz="34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GB" sz="3400" b="1" dirty="0" smtClean="0">
                <a:latin typeface="Courier New" pitchFamily="49" charset="0"/>
                <a:cs typeface="Courier New" pitchFamily="49" charset="0"/>
              </a:rPr>
              <a:t>  &lt;a </a:t>
            </a:r>
            <a:r>
              <a:rPr lang="en-GB" sz="3400" b="1" dirty="0" err="1" smtClean="0">
                <a:latin typeface="Courier New" pitchFamily="49" charset="0"/>
                <a:cs typeface="Courier New" pitchFamily="49" charset="0"/>
              </a:rPr>
              <a:t>href</a:t>
            </a:r>
            <a:r>
              <a:rPr lang="en-GB" sz="3400" b="1" dirty="0" smtClean="0">
                <a:latin typeface="Courier New" pitchFamily="49" charset="0"/>
                <a:cs typeface="Courier New" pitchFamily="49" charset="0"/>
              </a:rPr>
              <a:t> = "next_page.php"&gt;Onto the next page&lt;/a&gt;</a:t>
            </a:r>
          </a:p>
          <a:p>
            <a:pPr>
              <a:buNone/>
            </a:pPr>
            <a:r>
              <a:rPr lang="en-GB" sz="3400" b="1" dirty="0" smtClean="0">
                <a:latin typeface="Courier New" pitchFamily="49" charset="0"/>
                <a:cs typeface="Courier New" pitchFamily="49" charset="0"/>
              </a:rPr>
              <a:t>  </a:t>
            </a:r>
          </a:p>
          <a:p>
            <a:pPr>
              <a:buNone/>
            </a:pPr>
            <a:r>
              <a:rPr lang="en-GB" sz="3400" b="1" dirty="0" smtClean="0">
                <a:latin typeface="Courier New" pitchFamily="49" charset="0"/>
                <a:cs typeface="Courier New" pitchFamily="49" charset="0"/>
              </a:rPr>
              <a:t>  &lt;/body&gt;</a:t>
            </a:r>
          </a:p>
          <a:p>
            <a:pPr>
              <a:buNone/>
            </a:pPr>
            <a:r>
              <a:rPr lang="en-GB" sz="3400" b="1" dirty="0" smtClean="0">
                <a:latin typeface="Courier New" pitchFamily="49" charset="0"/>
                <a:cs typeface="Courier New" pitchFamily="49" charset="0"/>
              </a:rPr>
              <a:t>&lt;/html&gt;</a:t>
            </a:r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Next Page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4525963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en-GB" sz="3600" b="1" dirty="0" smtClean="0">
                <a:latin typeface="Courier New" pitchFamily="49" charset="0"/>
                <a:cs typeface="Courier New" pitchFamily="49" charset="0"/>
              </a:rPr>
              <a:t>&lt;html&gt;</a:t>
            </a:r>
          </a:p>
          <a:p>
            <a:pPr>
              <a:buNone/>
            </a:pPr>
            <a:r>
              <a:rPr lang="en-GB" sz="3600" b="1" dirty="0" smtClean="0">
                <a:latin typeface="Courier New" pitchFamily="49" charset="0"/>
                <a:cs typeface="Courier New" pitchFamily="49" charset="0"/>
              </a:rPr>
              <a:t>  &lt;head&gt;</a:t>
            </a:r>
          </a:p>
          <a:p>
            <a:pPr>
              <a:buNone/>
            </a:pPr>
            <a:r>
              <a:rPr lang="en-GB" sz="3600" b="1" dirty="0" smtClean="0">
                <a:latin typeface="Courier New" pitchFamily="49" charset="0"/>
                <a:cs typeface="Courier New" pitchFamily="49" charset="0"/>
              </a:rPr>
              <a:t>    &lt;title&gt;Passed it on&lt;/title&gt;</a:t>
            </a:r>
          </a:p>
          <a:p>
            <a:pPr>
              <a:buNone/>
            </a:pPr>
            <a:r>
              <a:rPr lang="en-GB" sz="3600" b="1" dirty="0" smtClean="0">
                <a:latin typeface="Courier New" pitchFamily="49" charset="0"/>
                <a:cs typeface="Courier New" pitchFamily="49" charset="0"/>
              </a:rPr>
              <a:t>  &lt;/head&gt;</a:t>
            </a:r>
          </a:p>
          <a:p>
            <a:pPr>
              <a:buNone/>
            </a:pPr>
            <a:r>
              <a:rPr lang="en-GB" sz="3600" b="1" dirty="0" smtClean="0">
                <a:latin typeface="Courier New" pitchFamily="49" charset="0"/>
                <a:cs typeface="Courier New" pitchFamily="49" charset="0"/>
              </a:rPr>
              <a:t>  &lt;body&gt;</a:t>
            </a:r>
          </a:p>
          <a:p>
            <a:pPr>
              <a:buNone/>
            </a:pPr>
            <a:endParaRPr lang="en-GB" sz="36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GB" sz="3600" b="1" dirty="0" smtClean="0">
                <a:latin typeface="Courier New" pitchFamily="49" charset="0"/>
                <a:cs typeface="Courier New" pitchFamily="49" charset="0"/>
              </a:rPr>
              <a:t>  &lt;?	</a:t>
            </a:r>
          </a:p>
          <a:p>
            <a:pPr>
              <a:buNone/>
            </a:pPr>
            <a:r>
              <a:rPr lang="en-GB" sz="3600" b="1" dirty="0" smtClean="0">
                <a:latin typeface="Courier New" pitchFamily="49" charset="0"/>
                <a:cs typeface="Courier New" pitchFamily="49" charset="0"/>
              </a:rPr>
              <a:t>	echo "&lt;p&gt;The post text is " . $_POST["</a:t>
            </a:r>
            <a:r>
              <a:rPr lang="en-GB" sz="3600" b="1" dirty="0" err="1" smtClean="0">
                <a:latin typeface="Courier New" pitchFamily="49" charset="0"/>
                <a:cs typeface="Courier New" pitchFamily="49" charset="0"/>
              </a:rPr>
              <a:t>mytext</a:t>
            </a:r>
            <a:r>
              <a:rPr lang="en-GB" sz="3600" b="1" dirty="0" smtClean="0">
                <a:latin typeface="Courier New" pitchFamily="49" charset="0"/>
                <a:cs typeface="Courier New" pitchFamily="49" charset="0"/>
              </a:rPr>
              <a:t>"] . </a:t>
            </a:r>
          </a:p>
          <a:p>
            <a:pPr>
              <a:buNone/>
            </a:pPr>
            <a:r>
              <a:rPr lang="en-GB" sz="3600" b="1" dirty="0" smtClean="0">
                <a:latin typeface="Courier New" pitchFamily="49" charset="0"/>
                <a:cs typeface="Courier New" pitchFamily="49" charset="0"/>
              </a:rPr>
              <a:t>          ", we didn't get that passed on.&lt;/p&gt;";	</a:t>
            </a:r>
          </a:p>
          <a:p>
            <a:pPr>
              <a:buNone/>
            </a:pPr>
            <a:r>
              <a:rPr lang="en-GB" sz="3600" b="1" dirty="0" smtClean="0">
                <a:latin typeface="Courier New" pitchFamily="49" charset="0"/>
                <a:cs typeface="Courier New" pitchFamily="49" charset="0"/>
              </a:rPr>
              <a:t>	echo "&lt;p&gt;The text is still " . $_COOKIE["</a:t>
            </a:r>
            <a:r>
              <a:rPr lang="en-GB" sz="3600" b="1" dirty="0" err="1" smtClean="0">
                <a:latin typeface="Courier New" pitchFamily="49" charset="0"/>
                <a:cs typeface="Courier New" pitchFamily="49" charset="0"/>
              </a:rPr>
              <a:t>texttokeep</a:t>
            </a:r>
            <a:r>
              <a:rPr lang="en-GB" sz="3600" b="1" dirty="0" smtClean="0">
                <a:latin typeface="Courier New" pitchFamily="49" charset="0"/>
                <a:cs typeface="Courier New" pitchFamily="49" charset="0"/>
              </a:rPr>
              <a:t>"] .  </a:t>
            </a:r>
          </a:p>
          <a:p>
            <a:pPr>
              <a:buNone/>
            </a:pPr>
            <a:r>
              <a:rPr lang="en-GB" sz="3600" b="1" dirty="0" smtClean="0">
                <a:latin typeface="Courier New" pitchFamily="49" charset="0"/>
                <a:cs typeface="Courier New" pitchFamily="49" charset="0"/>
              </a:rPr>
              <a:t>          ", as we know from cookies.&lt;/p&gt;";	</a:t>
            </a:r>
          </a:p>
          <a:p>
            <a:pPr>
              <a:buNone/>
            </a:pPr>
            <a:r>
              <a:rPr lang="en-GB" sz="3600" b="1" dirty="0" smtClean="0">
                <a:latin typeface="Courier New" pitchFamily="49" charset="0"/>
                <a:cs typeface="Courier New" pitchFamily="49" charset="0"/>
              </a:rPr>
              <a:t>  ?&gt;</a:t>
            </a:r>
          </a:p>
          <a:p>
            <a:pPr>
              <a:buNone/>
            </a:pPr>
            <a:r>
              <a:rPr lang="en-GB" sz="3600" b="1" dirty="0" smtClean="0">
                <a:latin typeface="Courier New" pitchFamily="49" charset="0"/>
                <a:cs typeface="Courier New" pitchFamily="49" charset="0"/>
              </a:rPr>
              <a:t>    </a:t>
            </a:r>
          </a:p>
          <a:p>
            <a:pPr>
              <a:buNone/>
            </a:pPr>
            <a:r>
              <a:rPr lang="en-GB" sz="3600" b="1" dirty="0" smtClean="0">
                <a:latin typeface="Courier New" pitchFamily="49" charset="0"/>
                <a:cs typeface="Courier New" pitchFamily="49" charset="0"/>
              </a:rPr>
              <a:t>  &lt;/body&gt;</a:t>
            </a:r>
          </a:p>
          <a:p>
            <a:pPr>
              <a:buNone/>
            </a:pPr>
            <a:r>
              <a:rPr lang="en-GB" sz="3600" b="1" dirty="0" smtClean="0">
                <a:latin typeface="Courier New" pitchFamily="49" charset="0"/>
                <a:cs typeface="Courier New" pitchFamily="49" charset="0"/>
              </a:rPr>
              <a:t>&lt;/html&gt;</a:t>
            </a:r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en-GB" dirty="0" smtClean="0"/>
              <a:t>Manipulating Cookies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752528"/>
          </a:xfrm>
        </p:spPr>
        <p:txBody>
          <a:bodyPr>
            <a:normAutofit/>
          </a:bodyPr>
          <a:lstStyle/>
          <a:p>
            <a:pPr lvl="1">
              <a:buFont typeface="Arial" pitchFamily="34" charset="0"/>
              <a:buChar char="•"/>
            </a:pPr>
            <a:r>
              <a:rPr lang="en-GB" dirty="0" smtClean="0"/>
              <a:t>We can change the value of a cookie by altering it directly in the $_COOKIE variable:</a:t>
            </a:r>
          </a:p>
          <a:p>
            <a:pPr lvl="2">
              <a:buFont typeface="Courier New" pitchFamily="49" charset="0"/>
              <a:buChar char="-"/>
            </a:pPr>
            <a:r>
              <a:rPr lang="en-GB" sz="2600" dirty="0" smtClean="0"/>
              <a:t>$_COOKIE[“</a:t>
            </a:r>
            <a:r>
              <a:rPr lang="en-GB" sz="2600" dirty="0" err="1" smtClean="0"/>
              <a:t>texttokeep</a:t>
            </a:r>
            <a:r>
              <a:rPr lang="en-GB" sz="2600" dirty="0" smtClean="0"/>
              <a:t>”] = “Hello World”;</a:t>
            </a:r>
          </a:p>
          <a:p>
            <a:pPr lvl="2">
              <a:buFont typeface="Courier New" pitchFamily="49" charset="0"/>
              <a:buChar char="-"/>
            </a:pPr>
            <a:endParaRPr lang="en-GB" sz="800" dirty="0" smtClean="0"/>
          </a:p>
          <a:p>
            <a:pPr lvl="1">
              <a:buFont typeface="Arial" pitchFamily="34" charset="0"/>
              <a:buChar char="•"/>
            </a:pPr>
            <a:r>
              <a:rPr lang="en-GB" dirty="0" smtClean="0"/>
              <a:t>We can delete a cookie by setting its expiry date to be in the past:</a:t>
            </a:r>
          </a:p>
          <a:p>
            <a:pPr lvl="2">
              <a:buFont typeface="Courier New" pitchFamily="49" charset="0"/>
              <a:buChar char="-"/>
            </a:pPr>
            <a:r>
              <a:rPr lang="en-GB" sz="2600" dirty="0" err="1" smtClean="0"/>
              <a:t>setcookie</a:t>
            </a:r>
            <a:r>
              <a:rPr lang="en-GB" sz="2600" dirty="0" smtClean="0"/>
              <a:t> (“</a:t>
            </a:r>
            <a:r>
              <a:rPr lang="en-GB" sz="2600" dirty="0" err="1" smtClean="0"/>
              <a:t>texttokeep</a:t>
            </a:r>
            <a:r>
              <a:rPr lang="en-GB" sz="2600" dirty="0" smtClean="0"/>
              <a:t>”, “”, time() – (60 * 60));</a:t>
            </a:r>
          </a:p>
          <a:p>
            <a:pPr lvl="2">
              <a:buFont typeface="Courier New" pitchFamily="49" charset="0"/>
              <a:buChar char="-"/>
            </a:pPr>
            <a:endParaRPr lang="en-GB" sz="800" dirty="0" smtClean="0"/>
          </a:p>
          <a:p>
            <a:pPr lvl="1">
              <a:buFont typeface="Arial" pitchFamily="34" charset="0"/>
              <a:buChar char="•"/>
            </a:pPr>
            <a:r>
              <a:rPr lang="en-GB" dirty="0" smtClean="0"/>
              <a:t>We can check to see if a cookie was accepted by checking the return value:</a:t>
            </a:r>
          </a:p>
          <a:p>
            <a:pPr lvl="2">
              <a:buFont typeface="Courier New" pitchFamily="49" charset="0"/>
              <a:buChar char="-"/>
            </a:pPr>
            <a:r>
              <a:rPr lang="en-GB" sz="2600" dirty="0" smtClean="0"/>
              <a:t>If (</a:t>
            </a:r>
            <a:r>
              <a:rPr lang="en-GB" sz="2600" dirty="0" err="1" smtClean="0"/>
              <a:t>setcookie</a:t>
            </a:r>
            <a:r>
              <a:rPr lang="en-GB" sz="2600" dirty="0" smtClean="0"/>
              <a:t> (“</a:t>
            </a:r>
            <a:r>
              <a:rPr lang="en-GB" sz="2600" dirty="0" err="1" smtClean="0"/>
              <a:t>texttokeep</a:t>
            </a:r>
            <a:r>
              <a:rPr lang="en-GB" sz="2600" dirty="0" smtClean="0"/>
              <a:t>”, “blah”) == TRUE) {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Limitations of Cookies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340768"/>
            <a:ext cx="8229600" cy="4525963"/>
          </a:xfrm>
        </p:spPr>
        <p:txBody>
          <a:bodyPr>
            <a:normAutofit/>
          </a:bodyPr>
          <a:lstStyle/>
          <a:p>
            <a:pPr lvl="1">
              <a:buFont typeface="Arial" pitchFamily="34" charset="0"/>
              <a:buChar char="•"/>
            </a:pPr>
            <a:r>
              <a:rPr lang="en-GB" dirty="0" smtClean="0"/>
              <a:t>There are limitations to cookies.</a:t>
            </a:r>
          </a:p>
          <a:p>
            <a:pPr lvl="2">
              <a:buFont typeface="Courier New" pitchFamily="49" charset="0"/>
              <a:buChar char="-"/>
            </a:pPr>
            <a:r>
              <a:rPr lang="en-GB" sz="2600" dirty="0" smtClean="0"/>
              <a:t>Not all clients support them.</a:t>
            </a:r>
          </a:p>
          <a:p>
            <a:pPr lvl="2">
              <a:buFont typeface="Courier New" pitchFamily="49" charset="0"/>
              <a:buChar char="-"/>
            </a:pPr>
            <a:r>
              <a:rPr lang="en-GB" sz="2600" dirty="0" smtClean="0"/>
              <a:t>Not all users will accept them.</a:t>
            </a:r>
          </a:p>
          <a:p>
            <a:pPr lvl="2">
              <a:buFont typeface="Courier New" pitchFamily="49" charset="0"/>
              <a:buChar char="-"/>
            </a:pPr>
            <a:endParaRPr lang="en-GB" sz="800" dirty="0" smtClean="0"/>
          </a:p>
          <a:p>
            <a:pPr lvl="1">
              <a:buFont typeface="Arial" pitchFamily="34" charset="0"/>
              <a:buChar char="•"/>
            </a:pPr>
            <a:r>
              <a:rPr lang="en-GB" dirty="0" smtClean="0"/>
              <a:t>They are meant for infrequent sending of small pieces of information.</a:t>
            </a:r>
          </a:p>
          <a:p>
            <a:pPr lvl="2">
              <a:buFont typeface="Courier New" pitchFamily="49" charset="0"/>
              <a:buChar char="-"/>
            </a:pPr>
            <a:r>
              <a:rPr lang="en-GB" sz="2600" dirty="0" smtClean="0"/>
              <a:t>The real work of your application should happen on the server.</a:t>
            </a:r>
          </a:p>
          <a:p>
            <a:pPr lvl="2">
              <a:buFont typeface="Courier New" pitchFamily="49" charset="0"/>
              <a:buChar char="-"/>
            </a:pPr>
            <a:endParaRPr lang="en-GB" sz="800" dirty="0" smtClean="0"/>
          </a:p>
          <a:p>
            <a:pPr lvl="1">
              <a:buFont typeface="Arial" pitchFamily="34" charset="0"/>
              <a:buChar char="•"/>
            </a:pPr>
            <a:r>
              <a:rPr lang="en-GB" dirty="0" smtClean="0"/>
              <a:t>They can only hold a small amount of information each.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Sessions - 1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124744"/>
            <a:ext cx="8229600" cy="5400600"/>
          </a:xfrm>
        </p:spPr>
        <p:txBody>
          <a:bodyPr>
            <a:noAutofit/>
          </a:bodyPr>
          <a:lstStyle/>
          <a:p>
            <a:pPr lvl="1">
              <a:buFont typeface="Arial" pitchFamily="34" charset="0"/>
              <a:buChar char="•"/>
            </a:pPr>
            <a:r>
              <a:rPr lang="en-GB" dirty="0" smtClean="0"/>
              <a:t>Sessions fill the same basic role as cookies.</a:t>
            </a:r>
          </a:p>
          <a:p>
            <a:pPr lvl="2">
              <a:buFont typeface="Courier New" pitchFamily="49" charset="0"/>
              <a:buChar char="-"/>
            </a:pPr>
            <a:r>
              <a:rPr lang="en-GB" sz="2600" dirty="0" smtClean="0"/>
              <a:t>Getting around the statelessness that is inherent in HTTP.</a:t>
            </a:r>
          </a:p>
          <a:p>
            <a:pPr lvl="2">
              <a:buFont typeface="Courier New" pitchFamily="49" charset="0"/>
              <a:buChar char="-"/>
            </a:pPr>
            <a:endParaRPr lang="en-GB" sz="800" dirty="0" smtClean="0"/>
          </a:p>
          <a:p>
            <a:pPr lvl="1">
              <a:buFont typeface="Arial" pitchFamily="34" charset="0"/>
              <a:buChar char="•"/>
            </a:pPr>
            <a:r>
              <a:rPr lang="en-GB" dirty="0" smtClean="0"/>
              <a:t>Sessions are managed by a pair of cookies.</a:t>
            </a:r>
          </a:p>
          <a:p>
            <a:pPr lvl="2">
              <a:buFont typeface="Courier New" pitchFamily="49" charset="0"/>
              <a:buChar char="-"/>
            </a:pPr>
            <a:r>
              <a:rPr lang="en-GB" sz="2600" dirty="0" smtClean="0"/>
              <a:t>One on the server</a:t>
            </a:r>
          </a:p>
          <a:p>
            <a:pPr lvl="2">
              <a:buFont typeface="Courier New" pitchFamily="49" charset="0"/>
              <a:buChar char="-"/>
            </a:pPr>
            <a:r>
              <a:rPr lang="en-GB" sz="2600" dirty="0" smtClean="0"/>
              <a:t>One on the client</a:t>
            </a:r>
          </a:p>
          <a:p>
            <a:pPr lvl="2">
              <a:buFont typeface="Courier New" pitchFamily="49" charset="0"/>
              <a:buChar char="-"/>
            </a:pPr>
            <a:endParaRPr lang="en-GB" sz="800" dirty="0" smtClean="0"/>
          </a:p>
          <a:p>
            <a:pPr lvl="1">
              <a:buFont typeface="Arial" pitchFamily="34" charset="0"/>
              <a:buChar char="•"/>
            </a:pPr>
            <a:r>
              <a:rPr lang="en-GB" dirty="0" smtClean="0"/>
              <a:t>The client cookie contains only a reference to a session stored on the server.</a:t>
            </a:r>
          </a:p>
          <a:p>
            <a:pPr lvl="2">
              <a:buFont typeface="Courier New" pitchFamily="49" charset="0"/>
              <a:buChar char="-"/>
            </a:pPr>
            <a:r>
              <a:rPr lang="en-GB" sz="2600" dirty="0" smtClean="0"/>
              <a:t>The server thus manages the data for that session.</a:t>
            </a:r>
          </a:p>
          <a:p>
            <a:pPr>
              <a:buNone/>
            </a:pPr>
            <a:endParaRPr lang="en-US" sz="200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Working with Sessions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412776"/>
            <a:ext cx="8229600" cy="4525963"/>
          </a:xfrm>
        </p:spPr>
        <p:txBody>
          <a:bodyPr>
            <a:normAutofit/>
          </a:bodyPr>
          <a:lstStyle/>
          <a:p>
            <a:pPr lvl="1">
              <a:buFont typeface="Arial" pitchFamily="34" charset="0"/>
              <a:buChar char="•"/>
            </a:pPr>
            <a:r>
              <a:rPr lang="en-GB" dirty="0" smtClean="0"/>
              <a:t>To setup a session, we use the </a:t>
            </a:r>
            <a:r>
              <a:rPr lang="en-GB" dirty="0" err="1" smtClean="0"/>
              <a:t>session_start</a:t>
            </a:r>
            <a:r>
              <a:rPr lang="en-GB" dirty="0" smtClean="0"/>
              <a:t> function of PHP.</a:t>
            </a:r>
          </a:p>
          <a:p>
            <a:pPr marL="990600" lvl="2" indent="-366713">
              <a:buFont typeface="Courier New" pitchFamily="49" charset="0"/>
              <a:buChar char="-"/>
            </a:pPr>
            <a:r>
              <a:rPr lang="en-GB" sz="2600" dirty="0" smtClean="0"/>
              <a:t>As with a cookie, this must come </a:t>
            </a:r>
            <a:r>
              <a:rPr lang="en-GB" sz="2600" b="1" i="1" dirty="0" smtClean="0">
                <a:solidFill>
                  <a:srgbClr val="72989C"/>
                </a:solidFill>
              </a:rPr>
              <a:t>before</a:t>
            </a:r>
            <a:r>
              <a:rPr lang="en-GB" sz="2600" dirty="0" smtClean="0"/>
              <a:t> any HTML is sent to the browser.</a:t>
            </a:r>
          </a:p>
          <a:p>
            <a:pPr>
              <a:buNone/>
            </a:pPr>
            <a:endParaRPr lang="en-US" dirty="0" smtClean="0"/>
          </a:p>
          <a:p>
            <a:pPr lvl="1">
              <a:buNone/>
            </a:pPr>
            <a:r>
              <a:rPr lang="en-US" b="1" dirty="0" smtClean="0">
                <a:latin typeface="Courier New" pitchFamily="-65" charset="0"/>
                <a:cs typeface="Courier New" pitchFamily="-65" charset="0"/>
              </a:rPr>
              <a:t>&lt;?</a:t>
            </a:r>
          </a:p>
          <a:p>
            <a:pPr lvl="1">
              <a:buNone/>
            </a:pPr>
            <a:r>
              <a:rPr lang="en-US" b="1" dirty="0" smtClean="0">
                <a:latin typeface="Courier New" pitchFamily="-65" charset="0"/>
                <a:cs typeface="Courier New" pitchFamily="-65" charset="0"/>
              </a:rPr>
              <a:t>  </a:t>
            </a:r>
            <a:r>
              <a:rPr lang="en-US" b="1" dirty="0" err="1" smtClean="0">
                <a:latin typeface="Courier New" pitchFamily="-65" charset="0"/>
                <a:cs typeface="Courier New" pitchFamily="-65" charset="0"/>
              </a:rPr>
              <a:t>session_start</a:t>
            </a:r>
            <a:r>
              <a:rPr lang="en-US" b="1" dirty="0" smtClean="0">
                <a:latin typeface="Courier New" pitchFamily="-65" charset="0"/>
                <a:cs typeface="Courier New" pitchFamily="-65" charset="0"/>
              </a:rPr>
              <a:t>();</a:t>
            </a:r>
          </a:p>
          <a:p>
            <a:pPr lvl="1">
              <a:buNone/>
            </a:pPr>
            <a:r>
              <a:rPr lang="en-US" b="1" dirty="0" smtClean="0">
                <a:latin typeface="Courier New" pitchFamily="-65" charset="0"/>
                <a:cs typeface="Courier New" pitchFamily="-65" charset="0"/>
              </a:rPr>
              <a:t>?&gt;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lvl="1"/>
            <a:r>
              <a:rPr lang="en-GB" dirty="0" smtClean="0"/>
              <a:t>In this lecture we are going to look at the ways PHP can resolve the problem of HTTP’s statelessness.</a:t>
            </a:r>
          </a:p>
          <a:p>
            <a:pPr lvl="2"/>
            <a:r>
              <a:rPr lang="en-GB" dirty="0" smtClean="0"/>
              <a:t>This is a necessary aspect of creating a dynamic web-based application.</a:t>
            </a:r>
          </a:p>
          <a:p>
            <a:pPr lvl="2"/>
            <a:endParaRPr lang="en-GB" sz="400" dirty="0" smtClean="0"/>
          </a:p>
          <a:p>
            <a:pPr lvl="1"/>
            <a:r>
              <a:rPr lang="en-GB" dirty="0" smtClean="0"/>
              <a:t>Persistence of user data is tremendously important.</a:t>
            </a:r>
          </a:p>
          <a:p>
            <a:pPr lvl="2"/>
            <a:r>
              <a:rPr lang="en-GB" dirty="0" smtClean="0"/>
              <a:t>No-one wants to have to login every time they perform an action on an application.</a:t>
            </a:r>
          </a:p>
          <a:p>
            <a:pPr lvl="2"/>
            <a:endParaRPr lang="en-GB" sz="400" dirty="0" smtClean="0"/>
          </a:p>
          <a:p>
            <a:pPr lvl="1"/>
            <a:r>
              <a:rPr lang="en-GB" dirty="0" smtClean="0"/>
              <a:t>We will also discuss the ways in which our PHP scripts can deal with incoming information from HTML pages and URL queries.</a:t>
            </a:r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Sessions - 2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525963"/>
          </a:xfrm>
        </p:spPr>
        <p:txBody>
          <a:bodyPr>
            <a:normAutofit/>
          </a:bodyPr>
          <a:lstStyle/>
          <a:p>
            <a:pPr lvl="1"/>
            <a:r>
              <a:rPr lang="en-US" dirty="0" smtClean="0"/>
              <a:t>Once you have a session open, you can register something as being a session variable, like so:</a:t>
            </a:r>
          </a:p>
          <a:p>
            <a:pPr lvl="2"/>
            <a:r>
              <a:rPr lang="en-US" sz="2600" dirty="0" smtClean="0"/>
              <a:t>$_SESSION[“</a:t>
            </a:r>
            <a:r>
              <a:rPr lang="en-US" sz="2600" dirty="0" err="1" smtClean="0"/>
              <a:t>mytext</a:t>
            </a:r>
            <a:r>
              <a:rPr lang="en-US" sz="2600" dirty="0" smtClean="0"/>
              <a:t>”] = $</a:t>
            </a:r>
            <a:r>
              <a:rPr lang="en-US" sz="2600" dirty="0" err="1" smtClean="0"/>
              <a:t>mytext</a:t>
            </a:r>
            <a:r>
              <a:rPr lang="en-US" sz="2600" dirty="0" smtClean="0"/>
              <a:t>;</a:t>
            </a:r>
          </a:p>
          <a:p>
            <a:pPr lvl="2"/>
            <a:endParaRPr lang="en-US" sz="1200" dirty="0" smtClean="0"/>
          </a:p>
          <a:p>
            <a:pPr lvl="1"/>
            <a:r>
              <a:rPr lang="en-US" dirty="0" smtClean="0"/>
              <a:t>This makes sure that the </a:t>
            </a:r>
            <a:r>
              <a:rPr lang="en-US" dirty="0" err="1" smtClean="0"/>
              <a:t>mytext</a:t>
            </a:r>
            <a:r>
              <a:rPr lang="en-US" dirty="0" smtClean="0"/>
              <a:t> variable is available to any other pages making use of the session.</a:t>
            </a:r>
          </a:p>
          <a:p>
            <a:pPr lvl="1"/>
            <a:endParaRPr lang="en-US" sz="1200" dirty="0" smtClean="0"/>
          </a:p>
          <a:p>
            <a:pPr lvl="1"/>
            <a:r>
              <a:rPr lang="en-US" dirty="0" smtClean="0"/>
              <a:t>The variables are stored in the $_SESSION variable in the same way that cookies are.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Sessions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196752"/>
            <a:ext cx="8229600" cy="5112568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en-GB" b="1" dirty="0" smtClean="0">
                <a:latin typeface="Courier New" pitchFamily="49" charset="0"/>
                <a:cs typeface="Courier New" pitchFamily="49" charset="0"/>
              </a:rPr>
              <a:t>&lt;?</a:t>
            </a:r>
          </a:p>
          <a:p>
            <a:pPr>
              <a:buNone/>
            </a:pPr>
            <a:r>
              <a:rPr lang="en-GB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GB" b="1" dirty="0" err="1" smtClean="0">
                <a:latin typeface="Courier New" pitchFamily="49" charset="0"/>
                <a:cs typeface="Courier New" pitchFamily="49" charset="0"/>
              </a:rPr>
              <a:t>session_start</a:t>
            </a:r>
            <a:r>
              <a:rPr lang="en-GB" b="1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>
              <a:buNone/>
            </a:pPr>
            <a:r>
              <a:rPr lang="en-GB" b="1" dirty="0" smtClean="0">
                <a:latin typeface="Courier New" pitchFamily="49" charset="0"/>
                <a:cs typeface="Courier New" pitchFamily="49" charset="0"/>
              </a:rPr>
              <a:t>?&gt;</a:t>
            </a:r>
          </a:p>
          <a:p>
            <a:pPr>
              <a:buNone/>
            </a:pPr>
            <a:endParaRPr lang="en-GB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GB" b="1" dirty="0" smtClean="0">
                <a:latin typeface="Courier New" pitchFamily="49" charset="0"/>
                <a:cs typeface="Courier New" pitchFamily="49" charset="0"/>
              </a:rPr>
              <a:t>&lt;html&gt;</a:t>
            </a:r>
          </a:p>
          <a:p>
            <a:pPr>
              <a:buNone/>
            </a:pPr>
            <a:r>
              <a:rPr lang="en-GB" b="1" dirty="0" smtClean="0">
                <a:latin typeface="Courier New" pitchFamily="49" charset="0"/>
                <a:cs typeface="Courier New" pitchFamily="49" charset="0"/>
              </a:rPr>
              <a:t>  &lt;head&gt;</a:t>
            </a:r>
          </a:p>
          <a:p>
            <a:pPr>
              <a:buNone/>
            </a:pPr>
            <a:r>
              <a:rPr lang="en-GB" b="1" dirty="0" smtClean="0">
                <a:latin typeface="Courier New" pitchFamily="49" charset="0"/>
                <a:cs typeface="Courier New" pitchFamily="49" charset="0"/>
              </a:rPr>
              <a:t>    &lt;title&gt;Cookie Page&lt;/title&gt;</a:t>
            </a:r>
          </a:p>
          <a:p>
            <a:pPr>
              <a:buNone/>
            </a:pPr>
            <a:r>
              <a:rPr lang="en-GB" b="1" dirty="0" smtClean="0">
                <a:latin typeface="Courier New" pitchFamily="49" charset="0"/>
                <a:cs typeface="Courier New" pitchFamily="49" charset="0"/>
              </a:rPr>
              <a:t>  &lt;/head&gt;</a:t>
            </a:r>
          </a:p>
          <a:p>
            <a:pPr>
              <a:buNone/>
            </a:pPr>
            <a:r>
              <a:rPr lang="en-GB" b="1" dirty="0" smtClean="0">
                <a:latin typeface="Courier New" pitchFamily="49" charset="0"/>
                <a:cs typeface="Courier New" pitchFamily="49" charset="0"/>
              </a:rPr>
              <a:t>  &lt;body&gt;</a:t>
            </a:r>
          </a:p>
          <a:p>
            <a:pPr>
              <a:buNone/>
            </a:pPr>
            <a:r>
              <a:rPr lang="en-GB" b="1" dirty="0" smtClean="0">
                <a:latin typeface="Courier New" pitchFamily="49" charset="0"/>
                <a:cs typeface="Courier New" pitchFamily="49" charset="0"/>
              </a:rPr>
              <a:t>  &lt;?	</a:t>
            </a:r>
          </a:p>
          <a:p>
            <a:pPr>
              <a:buNone/>
            </a:pPr>
            <a:r>
              <a:rPr lang="en-GB" b="1" dirty="0" smtClean="0">
                <a:latin typeface="Courier New" pitchFamily="49" charset="0"/>
                <a:cs typeface="Courier New" pitchFamily="49" charset="0"/>
              </a:rPr>
              <a:t>	$</a:t>
            </a:r>
            <a:r>
              <a:rPr lang="en-GB" b="1" dirty="0" err="1" smtClean="0">
                <a:latin typeface="Courier New" pitchFamily="49" charset="0"/>
                <a:cs typeface="Courier New" pitchFamily="49" charset="0"/>
              </a:rPr>
              <a:t>mytext</a:t>
            </a:r>
            <a:r>
              <a:rPr lang="en-GB" b="1" dirty="0" smtClean="0">
                <a:latin typeface="Courier New" pitchFamily="49" charset="0"/>
                <a:cs typeface="Courier New" pitchFamily="49" charset="0"/>
              </a:rPr>
              <a:t> = $_POST["</a:t>
            </a:r>
            <a:r>
              <a:rPr lang="en-GB" b="1" dirty="0" err="1" smtClean="0">
                <a:latin typeface="Courier New" pitchFamily="49" charset="0"/>
                <a:cs typeface="Courier New" pitchFamily="49" charset="0"/>
              </a:rPr>
              <a:t>mytext</a:t>
            </a:r>
            <a:r>
              <a:rPr lang="en-GB" b="1" dirty="0" smtClean="0">
                <a:latin typeface="Courier New" pitchFamily="49" charset="0"/>
                <a:cs typeface="Courier New" pitchFamily="49" charset="0"/>
              </a:rPr>
              <a:t>"];</a:t>
            </a:r>
          </a:p>
          <a:p>
            <a:pPr>
              <a:buNone/>
            </a:pPr>
            <a:r>
              <a:rPr lang="en-GB" b="1" dirty="0" smtClean="0">
                <a:latin typeface="Courier New" pitchFamily="49" charset="0"/>
                <a:cs typeface="Courier New" pitchFamily="49" charset="0"/>
              </a:rPr>
              <a:t>	echo "&lt;p&gt;The post text is $</a:t>
            </a:r>
            <a:r>
              <a:rPr lang="en-GB" b="1" dirty="0" err="1" smtClean="0">
                <a:latin typeface="Courier New" pitchFamily="49" charset="0"/>
                <a:cs typeface="Courier New" pitchFamily="49" charset="0"/>
              </a:rPr>
              <a:t>mytext</a:t>
            </a:r>
            <a:r>
              <a:rPr lang="en-GB" b="1" dirty="0" smtClean="0">
                <a:latin typeface="Courier New" pitchFamily="49" charset="0"/>
                <a:cs typeface="Courier New" pitchFamily="49" charset="0"/>
              </a:rPr>
              <a:t> and we'll register that “</a:t>
            </a:r>
          </a:p>
          <a:p>
            <a:pPr>
              <a:buNone/>
            </a:pPr>
            <a:r>
              <a:rPr lang="en-GB" b="1" dirty="0" smtClean="0">
                <a:latin typeface="Courier New" pitchFamily="49" charset="0"/>
                <a:cs typeface="Courier New" pitchFamily="49" charset="0"/>
              </a:rPr>
              <a:t>		“in a session.&lt;/p&gt;";	</a:t>
            </a:r>
          </a:p>
          <a:p>
            <a:pPr>
              <a:buNone/>
            </a:pPr>
            <a:r>
              <a:rPr lang="en-GB" b="1" dirty="0" smtClean="0">
                <a:latin typeface="Courier New" pitchFamily="49" charset="0"/>
                <a:cs typeface="Courier New" pitchFamily="49" charset="0"/>
              </a:rPr>
              <a:t>	$_SESSION["</a:t>
            </a:r>
            <a:r>
              <a:rPr lang="en-GB" b="1" dirty="0" err="1" smtClean="0">
                <a:latin typeface="Courier New" pitchFamily="49" charset="0"/>
                <a:cs typeface="Courier New" pitchFamily="49" charset="0"/>
              </a:rPr>
              <a:t>mytext</a:t>
            </a:r>
            <a:r>
              <a:rPr lang="en-GB" b="1" dirty="0" smtClean="0">
                <a:latin typeface="Courier New" pitchFamily="49" charset="0"/>
                <a:cs typeface="Courier New" pitchFamily="49" charset="0"/>
              </a:rPr>
              <a:t>"] = $</a:t>
            </a:r>
            <a:r>
              <a:rPr lang="en-GB" b="1" dirty="0" err="1" smtClean="0">
                <a:latin typeface="Courier New" pitchFamily="49" charset="0"/>
                <a:cs typeface="Courier New" pitchFamily="49" charset="0"/>
              </a:rPr>
              <a:t>mytext</a:t>
            </a:r>
            <a:r>
              <a:rPr lang="en-GB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r>
              <a:rPr lang="en-GB" b="1" dirty="0" smtClean="0">
                <a:latin typeface="Courier New" pitchFamily="49" charset="0"/>
                <a:cs typeface="Courier New" pitchFamily="49" charset="0"/>
              </a:rPr>
              <a:t>  ?&gt;</a:t>
            </a:r>
          </a:p>
          <a:p>
            <a:pPr>
              <a:buNone/>
            </a:pPr>
            <a:r>
              <a:rPr lang="en-GB" b="1" dirty="0" smtClean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>
              <a:buNone/>
            </a:pPr>
            <a:r>
              <a:rPr lang="en-GB" b="1" dirty="0" smtClean="0">
                <a:latin typeface="Courier New" pitchFamily="49" charset="0"/>
                <a:cs typeface="Courier New" pitchFamily="49" charset="0"/>
              </a:rPr>
              <a:t>  &lt;a </a:t>
            </a:r>
            <a:r>
              <a:rPr lang="en-GB" b="1" dirty="0" err="1" smtClean="0">
                <a:latin typeface="Courier New" pitchFamily="49" charset="0"/>
                <a:cs typeface="Courier New" pitchFamily="49" charset="0"/>
              </a:rPr>
              <a:t>href</a:t>
            </a:r>
            <a:r>
              <a:rPr lang="en-GB" b="1" dirty="0" smtClean="0">
                <a:latin typeface="Courier New" pitchFamily="49" charset="0"/>
                <a:cs typeface="Courier New" pitchFamily="49" charset="0"/>
              </a:rPr>
              <a:t> = "session_next_page.php"&gt;Onto the next page&lt;/a&gt;</a:t>
            </a:r>
          </a:p>
          <a:p>
            <a:pPr>
              <a:buNone/>
            </a:pPr>
            <a:r>
              <a:rPr lang="en-GB" b="1" dirty="0" smtClean="0">
                <a:latin typeface="Courier New" pitchFamily="49" charset="0"/>
                <a:cs typeface="Courier New" pitchFamily="49" charset="0"/>
              </a:rPr>
              <a:t>  </a:t>
            </a:r>
          </a:p>
          <a:p>
            <a:pPr>
              <a:buNone/>
            </a:pPr>
            <a:r>
              <a:rPr lang="en-GB" b="1" dirty="0" smtClean="0">
                <a:latin typeface="Courier New" pitchFamily="49" charset="0"/>
                <a:cs typeface="Courier New" pitchFamily="49" charset="0"/>
              </a:rPr>
              <a:t>  &lt;/body&gt;</a:t>
            </a:r>
          </a:p>
          <a:p>
            <a:pPr>
              <a:buNone/>
            </a:pPr>
            <a:r>
              <a:rPr lang="en-GB" b="1" dirty="0" smtClean="0">
                <a:latin typeface="Courier New" pitchFamily="49" charset="0"/>
                <a:cs typeface="Courier New" pitchFamily="49" charset="0"/>
              </a:rPr>
              <a:t>&lt;/html&gt;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Session_next_page.php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80000"/>
              </a:lnSpc>
              <a:buFont typeface="Wingdings 2" pitchFamily="-65" charset="2"/>
              <a:buNone/>
            </a:pPr>
            <a:r>
              <a:rPr lang="en-GB" sz="2000" b="1" dirty="0" smtClean="0">
                <a:latin typeface="Courier New" pitchFamily="-65" charset="0"/>
                <a:cs typeface="Courier New" pitchFamily="-65" charset="0"/>
              </a:rPr>
              <a:t>&lt;?</a:t>
            </a:r>
          </a:p>
          <a:p>
            <a:pPr>
              <a:lnSpc>
                <a:spcPct val="80000"/>
              </a:lnSpc>
              <a:buFont typeface="Wingdings 2" pitchFamily="-65" charset="2"/>
              <a:buNone/>
            </a:pPr>
            <a:r>
              <a:rPr lang="en-GB" sz="2000" b="1" dirty="0" smtClean="0">
                <a:latin typeface="Courier New" pitchFamily="-65" charset="0"/>
                <a:cs typeface="Courier New" pitchFamily="-65" charset="0"/>
              </a:rPr>
              <a:t>	</a:t>
            </a:r>
            <a:r>
              <a:rPr lang="en-GB" sz="2000" b="1" dirty="0" err="1" smtClean="0">
                <a:latin typeface="Courier New" pitchFamily="-65" charset="0"/>
                <a:cs typeface="Courier New" pitchFamily="-65" charset="0"/>
              </a:rPr>
              <a:t>session_start</a:t>
            </a:r>
            <a:r>
              <a:rPr lang="en-GB" sz="2000" b="1" dirty="0" smtClean="0">
                <a:latin typeface="Courier New" pitchFamily="-65" charset="0"/>
                <a:cs typeface="Courier New" pitchFamily="-65" charset="0"/>
              </a:rPr>
              <a:t>();</a:t>
            </a:r>
          </a:p>
          <a:p>
            <a:pPr>
              <a:lnSpc>
                <a:spcPct val="80000"/>
              </a:lnSpc>
              <a:buFont typeface="Wingdings 2" pitchFamily="-65" charset="2"/>
              <a:buNone/>
            </a:pPr>
            <a:r>
              <a:rPr lang="en-GB" sz="2000" b="1" dirty="0" smtClean="0">
                <a:latin typeface="Courier New" pitchFamily="-65" charset="0"/>
                <a:cs typeface="Courier New" pitchFamily="-65" charset="0"/>
              </a:rPr>
              <a:t>?&gt;</a:t>
            </a:r>
          </a:p>
          <a:p>
            <a:pPr>
              <a:lnSpc>
                <a:spcPct val="80000"/>
              </a:lnSpc>
              <a:buFont typeface="Wingdings 2" pitchFamily="-65" charset="2"/>
              <a:buNone/>
            </a:pPr>
            <a:endParaRPr lang="en-GB" sz="2000" b="1" dirty="0" smtClean="0">
              <a:latin typeface="Courier New" pitchFamily="-65" charset="0"/>
              <a:cs typeface="Courier New" pitchFamily="-65" charset="0"/>
            </a:endParaRPr>
          </a:p>
          <a:p>
            <a:pPr>
              <a:lnSpc>
                <a:spcPct val="80000"/>
              </a:lnSpc>
              <a:buFont typeface="Wingdings 2" pitchFamily="-65" charset="2"/>
              <a:buNone/>
            </a:pPr>
            <a:r>
              <a:rPr lang="en-GB" sz="2000" b="1" dirty="0" smtClean="0">
                <a:latin typeface="Courier New" pitchFamily="-65" charset="0"/>
                <a:cs typeface="Courier New" pitchFamily="-65" charset="0"/>
              </a:rPr>
              <a:t>&lt;html&gt;</a:t>
            </a:r>
          </a:p>
          <a:p>
            <a:pPr>
              <a:lnSpc>
                <a:spcPct val="80000"/>
              </a:lnSpc>
              <a:buFont typeface="Wingdings 2" pitchFamily="-65" charset="2"/>
              <a:buNone/>
            </a:pPr>
            <a:r>
              <a:rPr lang="en-GB" sz="2000" b="1" dirty="0" smtClean="0">
                <a:latin typeface="Courier New" pitchFamily="-65" charset="0"/>
                <a:cs typeface="Courier New" pitchFamily="-65" charset="0"/>
              </a:rPr>
              <a:t>  &lt;head&gt;</a:t>
            </a:r>
          </a:p>
          <a:p>
            <a:pPr>
              <a:lnSpc>
                <a:spcPct val="80000"/>
              </a:lnSpc>
              <a:buFont typeface="Wingdings 2" pitchFamily="-65" charset="2"/>
              <a:buNone/>
            </a:pPr>
            <a:r>
              <a:rPr lang="en-GB" sz="2000" b="1" dirty="0" smtClean="0">
                <a:latin typeface="Courier New" pitchFamily="-65" charset="0"/>
                <a:cs typeface="Courier New" pitchFamily="-65" charset="0"/>
              </a:rPr>
              <a:t>    &lt;title&gt;Passed it on&lt;/title&gt;</a:t>
            </a:r>
          </a:p>
          <a:p>
            <a:pPr>
              <a:lnSpc>
                <a:spcPct val="80000"/>
              </a:lnSpc>
              <a:buFont typeface="Wingdings 2" pitchFamily="-65" charset="2"/>
              <a:buNone/>
            </a:pPr>
            <a:r>
              <a:rPr lang="en-GB" sz="2000" b="1" dirty="0" smtClean="0">
                <a:latin typeface="Courier New" pitchFamily="-65" charset="0"/>
                <a:cs typeface="Courier New" pitchFamily="-65" charset="0"/>
              </a:rPr>
              <a:t>  &lt;/head&gt;</a:t>
            </a:r>
          </a:p>
          <a:p>
            <a:pPr>
              <a:lnSpc>
                <a:spcPct val="80000"/>
              </a:lnSpc>
              <a:buFont typeface="Wingdings 2" pitchFamily="-65" charset="2"/>
              <a:buNone/>
            </a:pPr>
            <a:r>
              <a:rPr lang="en-GB" sz="2000" b="1" dirty="0" smtClean="0">
                <a:latin typeface="Courier New" pitchFamily="-65" charset="0"/>
                <a:cs typeface="Courier New" pitchFamily="-65" charset="0"/>
              </a:rPr>
              <a:t>  &lt;body&gt;</a:t>
            </a:r>
          </a:p>
          <a:p>
            <a:pPr>
              <a:lnSpc>
                <a:spcPct val="80000"/>
              </a:lnSpc>
              <a:buFont typeface="Wingdings 2" pitchFamily="-65" charset="2"/>
              <a:buNone/>
            </a:pPr>
            <a:r>
              <a:rPr lang="en-GB" sz="2000" b="1" dirty="0" smtClean="0">
                <a:latin typeface="Courier New" pitchFamily="-65" charset="0"/>
                <a:cs typeface="Courier New" pitchFamily="-65" charset="0"/>
              </a:rPr>
              <a:t>  &lt;?	</a:t>
            </a:r>
          </a:p>
          <a:p>
            <a:pPr>
              <a:lnSpc>
                <a:spcPct val="80000"/>
              </a:lnSpc>
              <a:buFont typeface="Wingdings 2" pitchFamily="-65" charset="2"/>
              <a:buNone/>
            </a:pPr>
            <a:r>
              <a:rPr lang="en-GB" sz="2000" b="1" dirty="0" smtClean="0">
                <a:latin typeface="Courier New" pitchFamily="-65" charset="0"/>
                <a:cs typeface="Courier New" pitchFamily="-65" charset="0"/>
              </a:rPr>
              <a:t>	echo "&lt;p&gt;The session variable </a:t>
            </a:r>
            <a:r>
              <a:rPr lang="en-GB" sz="2000" b="1" dirty="0" err="1" smtClean="0">
                <a:latin typeface="Courier New" pitchFamily="-65" charset="0"/>
                <a:cs typeface="Courier New" pitchFamily="-65" charset="0"/>
              </a:rPr>
              <a:t>mytext</a:t>
            </a:r>
            <a:r>
              <a:rPr lang="en-GB" sz="2000" b="1" dirty="0" smtClean="0">
                <a:latin typeface="Courier New" pitchFamily="-65" charset="0"/>
                <a:cs typeface="Courier New" pitchFamily="-65" charset="0"/>
              </a:rPr>
              <a:t> is  " . </a:t>
            </a:r>
          </a:p>
          <a:p>
            <a:pPr>
              <a:lnSpc>
                <a:spcPct val="80000"/>
              </a:lnSpc>
              <a:buFont typeface="Wingdings 2" pitchFamily="-65" charset="2"/>
              <a:buNone/>
            </a:pPr>
            <a:r>
              <a:rPr lang="en-GB" sz="2000" b="1" dirty="0" smtClean="0">
                <a:latin typeface="Courier New" pitchFamily="-65" charset="0"/>
                <a:cs typeface="Courier New" pitchFamily="-65" charset="0"/>
              </a:rPr>
              <a:t>          $_SESSION["</a:t>
            </a:r>
            <a:r>
              <a:rPr lang="en-GB" sz="2000" b="1" dirty="0" err="1" smtClean="0">
                <a:latin typeface="Courier New" pitchFamily="-65" charset="0"/>
                <a:cs typeface="Courier New" pitchFamily="-65" charset="0"/>
              </a:rPr>
              <a:t>mytext</a:t>
            </a:r>
            <a:r>
              <a:rPr lang="en-GB" sz="2000" b="1" dirty="0" smtClean="0">
                <a:latin typeface="Courier New" pitchFamily="-65" charset="0"/>
                <a:cs typeface="Courier New" pitchFamily="-65" charset="0"/>
              </a:rPr>
              <a:t>"] . ".&lt;/p&gt;";	</a:t>
            </a:r>
          </a:p>
          <a:p>
            <a:pPr>
              <a:lnSpc>
                <a:spcPct val="80000"/>
              </a:lnSpc>
              <a:buFont typeface="Wingdings 2" pitchFamily="-65" charset="2"/>
              <a:buNone/>
            </a:pPr>
            <a:r>
              <a:rPr lang="en-GB" sz="2000" b="1" dirty="0" smtClean="0">
                <a:latin typeface="Courier New" pitchFamily="-65" charset="0"/>
                <a:cs typeface="Courier New" pitchFamily="-65" charset="0"/>
              </a:rPr>
              <a:t>  ?&gt;</a:t>
            </a:r>
          </a:p>
          <a:p>
            <a:pPr>
              <a:lnSpc>
                <a:spcPct val="80000"/>
              </a:lnSpc>
              <a:buFont typeface="Wingdings 2" pitchFamily="-65" charset="2"/>
              <a:buNone/>
            </a:pPr>
            <a:r>
              <a:rPr lang="en-GB" sz="2000" b="1" dirty="0" smtClean="0">
                <a:latin typeface="Courier New" pitchFamily="-65" charset="0"/>
                <a:cs typeface="Courier New" pitchFamily="-65" charset="0"/>
              </a:rPr>
              <a:t>    </a:t>
            </a:r>
          </a:p>
          <a:p>
            <a:pPr>
              <a:lnSpc>
                <a:spcPct val="80000"/>
              </a:lnSpc>
              <a:buFont typeface="Wingdings 2" pitchFamily="-65" charset="2"/>
              <a:buNone/>
            </a:pPr>
            <a:r>
              <a:rPr lang="en-GB" sz="2000" b="1" dirty="0" smtClean="0">
                <a:latin typeface="Courier New" pitchFamily="-65" charset="0"/>
                <a:cs typeface="Courier New" pitchFamily="-65" charset="0"/>
              </a:rPr>
              <a:t>  &lt;/body&gt;</a:t>
            </a:r>
          </a:p>
          <a:p>
            <a:pPr>
              <a:lnSpc>
                <a:spcPct val="80000"/>
              </a:lnSpc>
              <a:buFont typeface="Wingdings 2" pitchFamily="-65" charset="2"/>
              <a:buNone/>
            </a:pPr>
            <a:r>
              <a:rPr lang="en-GB" sz="2000" b="1" dirty="0" smtClean="0">
                <a:latin typeface="Courier New" pitchFamily="-65" charset="0"/>
                <a:cs typeface="Courier New" pitchFamily="-65" charset="0"/>
              </a:rPr>
              <a:t>&lt;/html&gt;</a:t>
            </a:r>
            <a:endParaRPr lang="en-GB" sz="2000" b="1" dirty="0" smtClean="0"/>
          </a:p>
          <a:p>
            <a:pPr lvl="3"/>
            <a:endParaRPr lang="en-US" dirty="0" smtClean="0"/>
          </a:p>
          <a:p>
            <a:pPr lvl="3"/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Manipulation of Sessions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>
              <a:buFont typeface="Arial" pitchFamily="34" charset="0"/>
              <a:buChar char="•"/>
            </a:pPr>
            <a:r>
              <a:rPr lang="en-GB" dirty="0" smtClean="0"/>
              <a:t>Once a session has been created, it is relatively simple to manipulate.</a:t>
            </a:r>
          </a:p>
          <a:p>
            <a:pPr lvl="2">
              <a:buFont typeface="Courier New" pitchFamily="49" charset="0"/>
              <a:buChar char="-"/>
            </a:pPr>
            <a:r>
              <a:rPr lang="en-GB" sz="2600" dirty="0" smtClean="0"/>
              <a:t>Most of it is done through the $_SESSION variable.</a:t>
            </a:r>
          </a:p>
          <a:p>
            <a:pPr lvl="2">
              <a:buFont typeface="Courier New" pitchFamily="49" charset="0"/>
              <a:buChar char="-"/>
            </a:pPr>
            <a:endParaRPr lang="en-GB" sz="1000" dirty="0" smtClean="0"/>
          </a:p>
          <a:p>
            <a:pPr lvl="1">
              <a:buFont typeface="Arial" pitchFamily="34" charset="0"/>
              <a:buChar char="•"/>
            </a:pPr>
            <a:r>
              <a:rPr lang="en-GB" dirty="0" smtClean="0"/>
              <a:t>If you wish to delete session data, you can use the unset function:</a:t>
            </a:r>
          </a:p>
          <a:p>
            <a:pPr lvl="2">
              <a:buFont typeface="Courier New" pitchFamily="49" charset="0"/>
              <a:buChar char="-"/>
            </a:pPr>
            <a:r>
              <a:rPr lang="en-GB" sz="2600" dirty="0" smtClean="0"/>
              <a:t>unset ($_SESSION[“</a:t>
            </a:r>
            <a:r>
              <a:rPr lang="en-GB" sz="2600" dirty="0" err="1" smtClean="0"/>
              <a:t>something_sensitive</a:t>
            </a:r>
            <a:r>
              <a:rPr lang="en-GB" sz="2600" dirty="0" smtClean="0"/>
              <a:t>”]);</a:t>
            </a:r>
          </a:p>
          <a:p>
            <a:pPr lvl="2">
              <a:buFont typeface="Courier New" pitchFamily="49" charset="0"/>
              <a:buChar char="-"/>
            </a:pPr>
            <a:endParaRPr lang="en-GB" sz="1000" dirty="0" smtClean="0"/>
          </a:p>
          <a:p>
            <a:pPr lvl="1">
              <a:buFont typeface="Arial" pitchFamily="34" charset="0"/>
              <a:buChar char="•"/>
            </a:pPr>
            <a:r>
              <a:rPr lang="en-GB" dirty="0" smtClean="0"/>
              <a:t>You can destroy a session completely using </a:t>
            </a:r>
            <a:r>
              <a:rPr lang="en-GB" dirty="0" err="1" smtClean="0"/>
              <a:t>session_destroy</a:t>
            </a:r>
            <a:r>
              <a:rPr lang="en-GB" dirty="0" smtClean="0"/>
              <a:t>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Cookies and Sessions - 2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525963"/>
          </a:xfrm>
        </p:spPr>
        <p:txBody>
          <a:bodyPr>
            <a:normAutofit lnSpcReduction="10000"/>
          </a:bodyPr>
          <a:lstStyle/>
          <a:p>
            <a:pPr lvl="1">
              <a:buFont typeface="Arial" pitchFamily="34" charset="0"/>
              <a:buChar char="•"/>
            </a:pPr>
            <a:r>
              <a:rPr lang="en-GB" dirty="0" smtClean="0"/>
              <a:t>In the end, which you choose is based on several factors:</a:t>
            </a:r>
          </a:p>
          <a:p>
            <a:pPr lvl="2">
              <a:buFont typeface="Courier New" pitchFamily="49" charset="0"/>
              <a:buChar char="-"/>
            </a:pPr>
            <a:r>
              <a:rPr lang="en-GB" sz="2600" dirty="0" smtClean="0"/>
              <a:t>Does the client accept cookies?</a:t>
            </a:r>
          </a:p>
          <a:p>
            <a:pPr lvl="3">
              <a:buFont typeface="Arial" pitchFamily="34" charset="0"/>
              <a:buChar char="•"/>
            </a:pPr>
            <a:r>
              <a:rPr lang="en-GB" sz="2600" dirty="0" smtClean="0"/>
              <a:t>If not, you will need sessions.</a:t>
            </a:r>
          </a:p>
          <a:p>
            <a:pPr lvl="2">
              <a:buFont typeface="Courier New" pitchFamily="49" charset="0"/>
              <a:buChar char="-"/>
            </a:pPr>
            <a:r>
              <a:rPr lang="en-GB" sz="2600" dirty="0" smtClean="0"/>
              <a:t>Do you want to store user data over a significant period of time?</a:t>
            </a:r>
          </a:p>
          <a:p>
            <a:pPr lvl="3">
              <a:buFont typeface="Arial" pitchFamily="34" charset="0"/>
              <a:buChar char="•"/>
            </a:pPr>
            <a:r>
              <a:rPr lang="en-GB" sz="2600" dirty="0" smtClean="0"/>
              <a:t>If you do, you will need cookies.</a:t>
            </a:r>
          </a:p>
          <a:p>
            <a:pPr lvl="3">
              <a:buFont typeface="Arial" pitchFamily="34" charset="0"/>
              <a:buChar char="•"/>
            </a:pPr>
            <a:endParaRPr lang="en-GB" sz="600" dirty="0" smtClean="0"/>
          </a:p>
          <a:p>
            <a:pPr lvl="1">
              <a:buFont typeface="Arial" pitchFamily="34" charset="0"/>
              <a:buChar char="•"/>
            </a:pPr>
            <a:r>
              <a:rPr lang="en-GB" dirty="0" smtClean="0"/>
              <a:t>For the systems we develop through this course, you can choose the one with which you are most comfortable.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JavaScript  executes on the client. It can validate user input content.</a:t>
            </a:r>
          </a:p>
          <a:p>
            <a:r>
              <a:rPr lang="en-US" dirty="0" smtClean="0"/>
              <a:t>Can we just reply on the validation on the client side only ( we can remove validation on the server side ) ?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Stalelessness</a:t>
            </a:r>
            <a:r>
              <a:rPr lang="en-US" dirty="0" smtClean="0"/>
              <a:t>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en-US" dirty="0" smtClean="0"/>
              <a:t>The problem with HTTP as a delivery platform is that it is </a:t>
            </a:r>
            <a:r>
              <a:rPr lang="en-US" b="1" i="1" dirty="0" smtClean="0">
                <a:solidFill>
                  <a:srgbClr val="72989C"/>
                </a:solidFill>
              </a:rPr>
              <a:t>stateless</a:t>
            </a:r>
            <a:r>
              <a:rPr lang="en-US" dirty="0" smtClean="0"/>
              <a:t>.</a:t>
            </a:r>
          </a:p>
          <a:p>
            <a:pPr lvl="2"/>
            <a:r>
              <a:rPr lang="en-US" sz="2600" dirty="0" smtClean="0"/>
              <a:t>The only data you have in the form is the data you take with you.</a:t>
            </a:r>
          </a:p>
          <a:p>
            <a:pPr lvl="2"/>
            <a:endParaRPr lang="en-US" sz="1000" dirty="0" smtClean="0"/>
          </a:p>
          <a:p>
            <a:pPr lvl="1"/>
            <a:endParaRPr lang="en-US" sz="1000" dirty="0" smtClean="0"/>
          </a:p>
          <a:p>
            <a:pPr lvl="1"/>
            <a:r>
              <a:rPr lang="en-US" dirty="0" smtClean="0"/>
              <a:t>Traditionally, this problem is solved by using </a:t>
            </a:r>
            <a:r>
              <a:rPr lang="en-US" b="1" i="1" dirty="0" smtClean="0">
                <a:solidFill>
                  <a:srgbClr val="72989C"/>
                </a:solidFill>
              </a:rPr>
              <a:t>cookies</a:t>
            </a:r>
            <a:r>
              <a:rPr lang="en-US" dirty="0" smtClean="0"/>
              <a:t> or </a:t>
            </a:r>
            <a:r>
              <a:rPr lang="en-US" b="1" i="1" dirty="0" smtClean="0">
                <a:solidFill>
                  <a:srgbClr val="72989C"/>
                </a:solidFill>
              </a:rPr>
              <a:t>sessions</a:t>
            </a:r>
            <a:r>
              <a:rPr lang="en-US" dirty="0" smtClean="0"/>
              <a:t>.</a:t>
            </a:r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Stalelessness</a:t>
            </a:r>
            <a:r>
              <a:rPr lang="en-US" dirty="0" smtClean="0"/>
              <a:t>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968552"/>
          </a:xfrm>
        </p:spPr>
        <p:txBody>
          <a:bodyPr>
            <a:normAutofit/>
          </a:bodyPr>
          <a:lstStyle/>
          <a:p>
            <a:pPr lvl="1">
              <a:buFont typeface="Arial" pitchFamily="34" charset="0"/>
              <a:buChar char="•"/>
            </a:pPr>
            <a:r>
              <a:rPr lang="en-GB" dirty="0" smtClean="0"/>
              <a:t>HTTP permits the sending of data to web pages.</a:t>
            </a:r>
          </a:p>
          <a:p>
            <a:pPr lvl="2">
              <a:buFont typeface="Courier New" pitchFamily="49" charset="0"/>
              <a:buChar char="-"/>
            </a:pPr>
            <a:r>
              <a:rPr lang="en-GB" sz="2600" dirty="0" smtClean="0"/>
              <a:t>This data is however not sent onto other pages due to the statelessness of the protocol.</a:t>
            </a:r>
          </a:p>
          <a:p>
            <a:pPr lvl="2">
              <a:buFont typeface="Courier New" pitchFamily="49" charset="0"/>
              <a:buChar char="-"/>
            </a:pPr>
            <a:endParaRPr lang="en-GB" sz="400" dirty="0" smtClean="0"/>
          </a:p>
          <a:p>
            <a:pPr lvl="1">
              <a:buFont typeface="Arial" pitchFamily="34" charset="0"/>
              <a:buChar char="•"/>
            </a:pPr>
            <a:r>
              <a:rPr lang="en-GB" dirty="0" smtClean="0"/>
              <a:t>Two methods for this are provided:</a:t>
            </a:r>
          </a:p>
          <a:p>
            <a:pPr lvl="2">
              <a:buFont typeface="Courier New" pitchFamily="49" charset="0"/>
              <a:buChar char="-"/>
            </a:pPr>
            <a:r>
              <a:rPr lang="en-GB" sz="2600" b="1" i="1" dirty="0" smtClean="0">
                <a:solidFill>
                  <a:srgbClr val="72989C"/>
                </a:solidFill>
              </a:rPr>
              <a:t>GET</a:t>
            </a:r>
          </a:p>
          <a:p>
            <a:pPr lvl="2">
              <a:buFont typeface="Courier New" pitchFamily="49" charset="0"/>
              <a:buChar char="-"/>
            </a:pPr>
            <a:r>
              <a:rPr lang="en-GB" sz="2600" b="1" i="1" dirty="0" smtClean="0">
                <a:solidFill>
                  <a:srgbClr val="72989C"/>
                </a:solidFill>
              </a:rPr>
              <a:t>POST</a:t>
            </a:r>
          </a:p>
          <a:p>
            <a:pPr lvl="2">
              <a:buFont typeface="Courier New" pitchFamily="49" charset="0"/>
              <a:buChar char="-"/>
            </a:pPr>
            <a:endParaRPr lang="en-GB" sz="400" b="1" i="1" dirty="0" smtClean="0">
              <a:solidFill>
                <a:srgbClr val="72989C"/>
              </a:solidFill>
            </a:endParaRPr>
          </a:p>
          <a:p>
            <a:pPr lvl="1">
              <a:buFont typeface="Arial" pitchFamily="34" charset="0"/>
              <a:buChar char="•"/>
            </a:pPr>
            <a:r>
              <a:rPr lang="en-GB" dirty="0" smtClean="0"/>
              <a:t>When it is time to send information (for example, from form elements), it is encoded by the client and then sent in one of these two ways.</a:t>
            </a:r>
          </a:p>
          <a:p>
            <a:pPr lvl="2">
              <a:buFont typeface="Courier New" pitchFamily="49" charset="0"/>
              <a:buChar char="-"/>
            </a:pPr>
            <a:r>
              <a:rPr lang="en-GB" sz="2600" dirty="0" smtClean="0"/>
              <a:t>We used POST in our last topic.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1">
              <a:buFont typeface="Arial" pitchFamily="34" charset="0"/>
              <a:buChar char="•"/>
            </a:pPr>
            <a:r>
              <a:rPr lang="en-GB" dirty="0" smtClean="0"/>
              <a:t>Using the GET method, the information that is encoded gets sent as an extension to the URL.</a:t>
            </a:r>
          </a:p>
          <a:p>
            <a:pPr lvl="2">
              <a:buFont typeface="Courier New" pitchFamily="49" charset="0"/>
              <a:buChar char="-"/>
            </a:pPr>
            <a:r>
              <a:rPr lang="en-GB" sz="2600" dirty="0" smtClean="0"/>
              <a:t>It will appear as something like: http://&lt;url&gt;/dice_roll_get.php</a:t>
            </a:r>
            <a:r>
              <a:rPr lang="en-GB" sz="2600" b="1" dirty="0" smtClean="0"/>
              <a:t>?num=6&amp;faces=7</a:t>
            </a:r>
          </a:p>
          <a:p>
            <a:pPr lvl="2">
              <a:buFont typeface="Courier New" pitchFamily="49" charset="0"/>
              <a:buChar char="-"/>
            </a:pPr>
            <a:endParaRPr lang="en-GB" sz="600" b="1" dirty="0" smtClean="0"/>
          </a:p>
          <a:p>
            <a:pPr lvl="1">
              <a:buFont typeface="Arial" pitchFamily="34" charset="0"/>
              <a:buChar char="•"/>
            </a:pPr>
            <a:r>
              <a:rPr lang="en-GB" dirty="0" smtClean="0"/>
              <a:t>This information is available to PHP via the $_GET variable.</a:t>
            </a:r>
          </a:p>
          <a:p>
            <a:pPr lvl="2">
              <a:buFont typeface="Courier New" pitchFamily="49" charset="0"/>
              <a:buChar char="-"/>
            </a:pPr>
            <a:r>
              <a:rPr lang="en-GB" sz="2600" dirty="0" smtClean="0"/>
              <a:t>The action used to provide data to a PHP form influences the code that we use to access it.</a:t>
            </a:r>
          </a:p>
          <a:p>
            <a:pPr lvl="2">
              <a:buFont typeface="Courier New" pitchFamily="49" charset="0"/>
              <a:buChar char="-"/>
            </a:pPr>
            <a:endParaRPr lang="en-GB" sz="600" dirty="0" smtClean="0"/>
          </a:p>
          <a:p>
            <a:pPr lvl="1">
              <a:buFont typeface="Arial" pitchFamily="34" charset="0"/>
              <a:buChar char="•"/>
            </a:pPr>
            <a:r>
              <a:rPr lang="en-GB" dirty="0" smtClean="0"/>
              <a:t>We can make use of the GET protocol by changing the </a:t>
            </a:r>
            <a:r>
              <a:rPr lang="en-GB" b="1" i="1" dirty="0" smtClean="0">
                <a:solidFill>
                  <a:srgbClr val="72989C"/>
                </a:solidFill>
              </a:rPr>
              <a:t>action</a:t>
            </a:r>
            <a:r>
              <a:rPr lang="en-GB" b="1" dirty="0" smtClean="0"/>
              <a:t> </a:t>
            </a:r>
            <a:r>
              <a:rPr lang="en-GB" dirty="0" smtClean="0"/>
              <a:t>in our form to GET.</a:t>
            </a:r>
          </a:p>
          <a:p>
            <a:pPr lvl="1">
              <a:buNone/>
            </a:pPr>
            <a:endParaRPr lang="en-US" dirty="0" smtClean="0"/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Example Using GET - HTML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GB" sz="1800" b="1" dirty="0" smtClean="0">
                <a:latin typeface="Courier New" pitchFamily="49" charset="0"/>
                <a:cs typeface="Courier New" pitchFamily="49" charset="0"/>
              </a:rPr>
              <a:t>&lt;html&gt;</a:t>
            </a:r>
          </a:p>
          <a:p>
            <a:pPr>
              <a:buNone/>
            </a:pPr>
            <a:r>
              <a:rPr lang="en-GB" sz="1800" b="1" dirty="0" smtClean="0">
                <a:latin typeface="Courier New" pitchFamily="49" charset="0"/>
                <a:cs typeface="Courier New" pitchFamily="49" charset="0"/>
              </a:rPr>
              <a:t>  &lt;head&gt;</a:t>
            </a:r>
          </a:p>
          <a:p>
            <a:pPr>
              <a:buNone/>
            </a:pPr>
            <a:r>
              <a:rPr lang="en-GB" sz="1800" b="1" dirty="0" smtClean="0">
                <a:latin typeface="Courier New" pitchFamily="49" charset="0"/>
                <a:cs typeface="Courier New" pitchFamily="49" charset="0"/>
              </a:rPr>
              <a:t>    &lt;title&gt;Dice Form&lt;/title&gt;</a:t>
            </a:r>
          </a:p>
          <a:p>
            <a:pPr>
              <a:buNone/>
            </a:pPr>
            <a:r>
              <a:rPr lang="en-GB" sz="1800" b="1" dirty="0" smtClean="0">
                <a:latin typeface="Courier New" pitchFamily="49" charset="0"/>
                <a:cs typeface="Courier New" pitchFamily="49" charset="0"/>
              </a:rPr>
              <a:t>  &lt;/head&gt;</a:t>
            </a:r>
          </a:p>
          <a:p>
            <a:pPr>
              <a:buNone/>
            </a:pPr>
            <a:r>
              <a:rPr lang="en-GB" sz="1800" b="1" dirty="0" smtClean="0">
                <a:latin typeface="Courier New" pitchFamily="49" charset="0"/>
                <a:cs typeface="Courier New" pitchFamily="49" charset="0"/>
              </a:rPr>
              <a:t>  &lt;body&gt;</a:t>
            </a:r>
          </a:p>
          <a:p>
            <a:pPr>
              <a:buNone/>
            </a:pPr>
            <a:r>
              <a:rPr lang="en-GB" sz="1800" b="1" dirty="0" smtClean="0">
                <a:latin typeface="Courier New" pitchFamily="49" charset="0"/>
                <a:cs typeface="Courier New" pitchFamily="49" charset="0"/>
              </a:rPr>
              <a:t>  &lt;form action = "dice_roll_get.php" method = "get"&gt;</a:t>
            </a:r>
          </a:p>
          <a:p>
            <a:pPr>
              <a:buNone/>
            </a:pPr>
            <a:r>
              <a:rPr lang="en-GB" sz="1800" b="1" dirty="0" smtClean="0">
                <a:latin typeface="Courier New" pitchFamily="49" charset="0"/>
                <a:cs typeface="Courier New" pitchFamily="49" charset="0"/>
              </a:rPr>
              <a:t>     &lt;p&gt;How many dice&lt;/p&gt;</a:t>
            </a:r>
          </a:p>
          <a:p>
            <a:pPr>
              <a:buNone/>
            </a:pPr>
            <a:r>
              <a:rPr lang="en-GB" sz="1800" b="1" dirty="0" smtClean="0">
                <a:latin typeface="Courier New" pitchFamily="49" charset="0"/>
                <a:cs typeface="Courier New" pitchFamily="49" charset="0"/>
              </a:rPr>
              <a:t>     &lt;input type = "text" name = "num"&gt;</a:t>
            </a:r>
          </a:p>
          <a:p>
            <a:pPr>
              <a:buNone/>
            </a:pPr>
            <a:r>
              <a:rPr lang="en-GB" sz="1800" b="1" dirty="0" smtClean="0">
                <a:latin typeface="Courier New" pitchFamily="49" charset="0"/>
                <a:cs typeface="Courier New" pitchFamily="49" charset="0"/>
              </a:rPr>
              <a:t>     &lt;p&gt;How many faces?&lt;/p&gt;</a:t>
            </a:r>
          </a:p>
          <a:p>
            <a:pPr>
              <a:buNone/>
            </a:pPr>
            <a:r>
              <a:rPr lang="en-GB" sz="1800" b="1" dirty="0" smtClean="0">
                <a:latin typeface="Courier New" pitchFamily="49" charset="0"/>
                <a:cs typeface="Courier New" pitchFamily="49" charset="0"/>
              </a:rPr>
              <a:t>     &lt;input type = "text" name = "faces"&gt;</a:t>
            </a:r>
          </a:p>
          <a:p>
            <a:pPr>
              <a:buNone/>
            </a:pPr>
            <a:r>
              <a:rPr lang="en-GB" sz="1800" b="1" dirty="0" smtClean="0">
                <a:latin typeface="Courier New" pitchFamily="49" charset="0"/>
                <a:cs typeface="Courier New" pitchFamily="49" charset="0"/>
              </a:rPr>
              <a:t>     </a:t>
            </a:r>
          </a:p>
          <a:p>
            <a:pPr>
              <a:buNone/>
            </a:pPr>
            <a:r>
              <a:rPr lang="en-GB" sz="1800" b="1" dirty="0" smtClean="0">
                <a:latin typeface="Courier New" pitchFamily="49" charset="0"/>
                <a:cs typeface="Courier New" pitchFamily="49" charset="0"/>
              </a:rPr>
              <a:t>     &lt;input type = "submit" value = "Roll"&gt;</a:t>
            </a:r>
          </a:p>
          <a:p>
            <a:pPr>
              <a:buNone/>
            </a:pPr>
            <a:r>
              <a:rPr lang="en-GB" sz="1800" b="1" dirty="0" smtClean="0">
                <a:latin typeface="Courier New" pitchFamily="49" charset="0"/>
                <a:cs typeface="Courier New" pitchFamily="49" charset="0"/>
              </a:rPr>
              <a:t>     &lt;input type = "reset" value = "Clear values"&gt;</a:t>
            </a:r>
          </a:p>
          <a:p>
            <a:pPr>
              <a:buNone/>
            </a:pPr>
            <a:r>
              <a:rPr lang="en-GB" sz="1800" b="1" dirty="0" smtClean="0">
                <a:latin typeface="Courier New" pitchFamily="49" charset="0"/>
                <a:cs typeface="Courier New" pitchFamily="49" charset="0"/>
              </a:rPr>
              <a:t>  &lt;/body&gt;</a:t>
            </a:r>
          </a:p>
          <a:p>
            <a:pPr>
              <a:buNone/>
            </a:pPr>
            <a:r>
              <a:rPr lang="en-GB" sz="1800" b="1" dirty="0" smtClean="0">
                <a:latin typeface="Courier New" pitchFamily="49" charset="0"/>
                <a:cs typeface="Courier New" pitchFamily="49" charset="0"/>
              </a:rPr>
              <a:t>&lt;/html&gt;</a:t>
            </a:r>
          </a:p>
          <a:p>
            <a:pPr lvl="1">
              <a:buNone/>
            </a:pPr>
            <a:endParaRPr lang="en-US" dirty="0" smtClean="0"/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Example Using GET - PHP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 lvl="1">
              <a:buNone/>
            </a:pPr>
            <a:endParaRPr lang="en-US" dirty="0" smtClean="0"/>
          </a:p>
          <a:p>
            <a:pPr lvl="1"/>
            <a:endParaRPr lang="en-US" dirty="0" smtClean="0"/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611560" y="1412776"/>
            <a:ext cx="792088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b="1" dirty="0" smtClean="0">
                <a:latin typeface="Courier New" pitchFamily="49" charset="0"/>
                <a:cs typeface="Courier New" pitchFamily="49" charset="0"/>
              </a:rPr>
              <a:t>&lt;?</a:t>
            </a:r>
          </a:p>
          <a:p>
            <a:r>
              <a:rPr lang="en-GB" b="1" dirty="0" smtClean="0">
                <a:latin typeface="Courier New" pitchFamily="49" charset="0"/>
                <a:cs typeface="Courier New" pitchFamily="49" charset="0"/>
              </a:rPr>
              <a:t>    $num = $_GET["num"];</a:t>
            </a:r>
          </a:p>
          <a:p>
            <a:r>
              <a:rPr lang="en-GB" b="1" dirty="0" smtClean="0">
                <a:latin typeface="Courier New" pitchFamily="49" charset="0"/>
                <a:cs typeface="Courier New" pitchFamily="49" charset="0"/>
              </a:rPr>
              <a:t>    $faces= $_GET["faces"];</a:t>
            </a:r>
          </a:p>
          <a:p>
            <a:r>
              <a:rPr lang="en-GB" b="1" dirty="0" smtClean="0">
                <a:latin typeface="Courier New" pitchFamily="49" charset="0"/>
                <a:cs typeface="Courier New" pitchFamily="49" charset="0"/>
              </a:rPr>
              <a:t>    $total = 0;</a:t>
            </a:r>
          </a:p>
          <a:p>
            <a:r>
              <a:rPr lang="en-GB" b="1" dirty="0" smtClean="0">
                <a:latin typeface="Courier New" pitchFamily="49" charset="0"/>
                <a:cs typeface="Courier New" pitchFamily="49" charset="0"/>
              </a:rPr>
              <a:t>    $roll = 0;</a:t>
            </a:r>
          </a:p>
          <a:p>
            <a:r>
              <a:rPr lang="en-GB" b="1" dirty="0" smtClean="0">
                <a:latin typeface="Courier New" pitchFamily="49" charset="0"/>
                <a:cs typeface="Courier New" pitchFamily="49" charset="0"/>
              </a:rPr>
              <a:t>    </a:t>
            </a:r>
          </a:p>
          <a:p>
            <a:r>
              <a:rPr lang="en-GB" b="1" dirty="0" smtClean="0">
                <a:latin typeface="Courier New" pitchFamily="49" charset="0"/>
                <a:cs typeface="Courier New" pitchFamily="49" charset="0"/>
              </a:rPr>
              <a:t>    for ($</a:t>
            </a:r>
            <a:r>
              <a:rPr lang="en-GB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GB" b="1" dirty="0" smtClean="0">
                <a:latin typeface="Courier New" pitchFamily="49" charset="0"/>
                <a:cs typeface="Courier New" pitchFamily="49" charset="0"/>
              </a:rPr>
              <a:t> = 0; $</a:t>
            </a:r>
            <a:r>
              <a:rPr lang="en-GB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GB" b="1" dirty="0" smtClean="0">
                <a:latin typeface="Courier New" pitchFamily="49" charset="0"/>
                <a:cs typeface="Courier New" pitchFamily="49" charset="0"/>
              </a:rPr>
              <a:t> &lt; $num; $</a:t>
            </a:r>
            <a:r>
              <a:rPr lang="en-GB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GB" b="1" dirty="0" smtClean="0">
                <a:latin typeface="Courier New" pitchFamily="49" charset="0"/>
                <a:cs typeface="Courier New" pitchFamily="49" charset="0"/>
              </a:rPr>
              <a:t>++) {</a:t>
            </a:r>
          </a:p>
          <a:p>
            <a:r>
              <a:rPr lang="en-GB" b="1" dirty="0" smtClean="0">
                <a:latin typeface="Courier New" pitchFamily="49" charset="0"/>
                <a:cs typeface="Courier New" pitchFamily="49" charset="0"/>
              </a:rPr>
              <a:t>      $roll = $random = (rand()%$faces) + 1;</a:t>
            </a:r>
          </a:p>
          <a:p>
            <a:r>
              <a:rPr lang="en-GB" b="1" dirty="0" smtClean="0">
                <a:latin typeface="Courier New" pitchFamily="49" charset="0"/>
                <a:cs typeface="Courier New" pitchFamily="49" charset="0"/>
              </a:rPr>
              <a:t>      echo "&lt;p&gt;Dice roll " . ($i+1) . " is $roll.&lt;/p&gt;";</a:t>
            </a:r>
          </a:p>
          <a:p>
            <a:r>
              <a:rPr lang="en-GB" b="1" dirty="0" smtClean="0">
                <a:latin typeface="Courier New" pitchFamily="49" charset="0"/>
                <a:cs typeface="Courier New" pitchFamily="49" charset="0"/>
              </a:rPr>
              <a:t>      $total += $roll;      </a:t>
            </a:r>
          </a:p>
          <a:p>
            <a:r>
              <a:rPr lang="en-GB" b="1" dirty="0" smtClean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endParaRPr lang="en-GB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GB" b="1" dirty="0" smtClean="0">
                <a:latin typeface="Courier New" pitchFamily="49" charset="0"/>
                <a:cs typeface="Courier New" pitchFamily="49" charset="0"/>
              </a:rPr>
              <a:t>    echo "&lt;p&gt;Total roll is $total&lt;/p&gt;"     </a:t>
            </a:r>
          </a:p>
          <a:p>
            <a:r>
              <a:rPr lang="en-GB" b="1" dirty="0" smtClean="0">
                <a:latin typeface="Courier New" pitchFamily="49" charset="0"/>
                <a:cs typeface="Courier New" pitchFamily="49" charset="0"/>
              </a:rPr>
              <a:t>  ?&gt;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1143000"/>
          </a:xfrm>
        </p:spPr>
        <p:txBody>
          <a:bodyPr/>
          <a:lstStyle/>
          <a:p>
            <a:r>
              <a:rPr lang="en-GB" dirty="0" smtClean="0"/>
              <a:t>Overview of GET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980728"/>
            <a:ext cx="8435280" cy="5184576"/>
          </a:xfrm>
        </p:spPr>
        <p:txBody>
          <a:bodyPr>
            <a:noAutofit/>
          </a:bodyPr>
          <a:lstStyle/>
          <a:p>
            <a:pPr lvl="1">
              <a:buFont typeface="Arial" pitchFamily="34" charset="0"/>
              <a:buChar char="•"/>
            </a:pPr>
            <a:r>
              <a:rPr lang="en-GB" dirty="0" smtClean="0"/>
              <a:t>There are restrictions on how much information can be sent using GET.</a:t>
            </a:r>
          </a:p>
          <a:p>
            <a:pPr lvl="2">
              <a:buFont typeface="Courier New" pitchFamily="49" charset="0"/>
              <a:buChar char="-"/>
            </a:pPr>
            <a:r>
              <a:rPr lang="en-GB" sz="2600" dirty="0" smtClean="0"/>
              <a:t>And on the type of information.</a:t>
            </a:r>
          </a:p>
          <a:p>
            <a:pPr lvl="2">
              <a:buFont typeface="Courier New" pitchFamily="49" charset="0"/>
              <a:buChar char="-"/>
            </a:pPr>
            <a:endParaRPr lang="en-GB" sz="800" dirty="0" smtClean="0"/>
          </a:p>
          <a:p>
            <a:pPr lvl="1">
              <a:buFont typeface="Arial" pitchFamily="34" charset="0"/>
              <a:buChar char="•"/>
            </a:pPr>
            <a:r>
              <a:rPr lang="en-GB" dirty="0" smtClean="0"/>
              <a:t>It can send a maximum of 1024 characters.</a:t>
            </a:r>
          </a:p>
          <a:p>
            <a:pPr lvl="1">
              <a:buFont typeface="Arial" pitchFamily="34" charset="0"/>
              <a:buChar char="•"/>
            </a:pPr>
            <a:endParaRPr lang="en-GB" sz="800" dirty="0" smtClean="0"/>
          </a:p>
          <a:p>
            <a:pPr lvl="1">
              <a:buFont typeface="Arial" pitchFamily="34" charset="0"/>
              <a:buChar char="•"/>
            </a:pPr>
            <a:r>
              <a:rPr lang="en-GB" dirty="0" smtClean="0"/>
              <a:t>It cannot send binary data, only alphanumeric characters.</a:t>
            </a:r>
          </a:p>
          <a:p>
            <a:pPr lvl="1">
              <a:buFont typeface="Arial" pitchFamily="34" charset="0"/>
              <a:buChar char="•"/>
            </a:pPr>
            <a:endParaRPr lang="en-GB" sz="800" dirty="0" smtClean="0"/>
          </a:p>
          <a:p>
            <a:pPr lvl="1">
              <a:buFont typeface="Arial" pitchFamily="34" charset="0"/>
              <a:buChar char="•"/>
            </a:pPr>
            <a:r>
              <a:rPr lang="en-GB" dirty="0" smtClean="0"/>
              <a:t>It should never be used to send sensitive data, such as passwords.</a:t>
            </a:r>
          </a:p>
          <a:p>
            <a:pPr lvl="2">
              <a:buFont typeface="Courier New" pitchFamily="49" charset="0"/>
              <a:buChar char="-"/>
            </a:pPr>
            <a:r>
              <a:rPr lang="en-GB" sz="2600" dirty="0" smtClean="0"/>
              <a:t>They get encoded into the URL.</a:t>
            </a:r>
          </a:p>
          <a:p>
            <a:pPr>
              <a:buNone/>
            </a:pPr>
            <a:endParaRPr lang="en-US" sz="16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Why Use GET?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1">
              <a:buFont typeface="Arial" pitchFamily="34" charset="0"/>
              <a:buChar char="•"/>
            </a:pPr>
            <a:r>
              <a:rPr lang="en-GB" dirty="0" smtClean="0"/>
              <a:t>GET is a somewhat limited protocol, but it has one very important benefit.</a:t>
            </a:r>
          </a:p>
          <a:p>
            <a:pPr lvl="2">
              <a:buFont typeface="Courier New" pitchFamily="49" charset="0"/>
              <a:buChar char="-"/>
            </a:pPr>
            <a:r>
              <a:rPr lang="en-GB" sz="2600" dirty="0" smtClean="0"/>
              <a:t>It lets you send data to a server with a URL only.</a:t>
            </a:r>
          </a:p>
          <a:p>
            <a:pPr lvl="2">
              <a:buFont typeface="Courier New" pitchFamily="49" charset="0"/>
              <a:buChar char="-"/>
            </a:pPr>
            <a:r>
              <a:rPr lang="en-GB" sz="2600" dirty="0" smtClean="0"/>
              <a:t>This is very important if you want to make access to a web API as simple as possible.</a:t>
            </a:r>
          </a:p>
          <a:p>
            <a:pPr lvl="1">
              <a:buFont typeface="Arial" pitchFamily="34" charset="0"/>
              <a:buChar char="•"/>
            </a:pPr>
            <a:r>
              <a:rPr lang="en-GB" dirty="0" smtClean="0"/>
              <a:t>There is no need for a front end HTML page to the PHP program we just saw.</a:t>
            </a:r>
          </a:p>
          <a:p>
            <a:pPr lvl="2">
              <a:buFont typeface="Courier New" pitchFamily="49" charset="0"/>
              <a:buChar char="-"/>
            </a:pPr>
            <a:r>
              <a:rPr lang="en-GB" sz="2600" dirty="0" smtClean="0"/>
              <a:t>You can manipulate it through URLs entirely.</a:t>
            </a:r>
          </a:p>
          <a:p>
            <a:pPr lvl="1">
              <a:buFont typeface="Arial" pitchFamily="34" charset="0"/>
              <a:buChar char="•"/>
            </a:pPr>
            <a:r>
              <a:rPr lang="en-GB" dirty="0" smtClean="0"/>
              <a:t>This is something the Post protocol does not do as easily.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185</TotalTime>
  <Words>1510</Words>
  <Application>Microsoft Office PowerPoint</Application>
  <PresentationFormat>On-screen Show (4:3)</PresentationFormat>
  <Paragraphs>262</Paragraphs>
  <Slides>25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Office 佈景主題</vt:lpstr>
      <vt:lpstr> Cookies and Sessions </vt:lpstr>
      <vt:lpstr>Introduction</vt:lpstr>
      <vt:lpstr>Stalelessness 1</vt:lpstr>
      <vt:lpstr>Stalelessness 2</vt:lpstr>
      <vt:lpstr>GET</vt:lpstr>
      <vt:lpstr>Example Using GET - HTML</vt:lpstr>
      <vt:lpstr>Example Using GET - PHP</vt:lpstr>
      <vt:lpstr>Overview of GET</vt:lpstr>
      <vt:lpstr>Why Use GET?</vt:lpstr>
      <vt:lpstr>The POST Protocol</vt:lpstr>
      <vt:lpstr>The Limitations of POST and GET</vt:lpstr>
      <vt:lpstr>Cookies and Sessions - 1</vt:lpstr>
      <vt:lpstr>Cookies</vt:lpstr>
      <vt:lpstr>Cookie Example</vt:lpstr>
      <vt:lpstr>The Next Page</vt:lpstr>
      <vt:lpstr>Manipulating Cookies</vt:lpstr>
      <vt:lpstr>Limitations of Cookies</vt:lpstr>
      <vt:lpstr>Sessions - 1</vt:lpstr>
      <vt:lpstr>Working with Sessions</vt:lpstr>
      <vt:lpstr>Sessions - 2</vt:lpstr>
      <vt:lpstr>Sessions Example</vt:lpstr>
      <vt:lpstr>Session_next_page.php</vt:lpstr>
      <vt:lpstr>Manipulation of Sessions</vt:lpstr>
      <vt:lpstr>Cookies and Sessions - 2</vt:lpstr>
      <vt:lpstr>Slide 25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Introduction to XHTML</dc:title>
  <dc:creator>Vendeo Leung</dc:creator>
  <cp:lastModifiedBy>Vendeo Leung</cp:lastModifiedBy>
  <cp:revision>21</cp:revision>
  <dcterms:created xsi:type="dcterms:W3CDTF">2012-08-21T17:34:53Z</dcterms:created>
  <dcterms:modified xsi:type="dcterms:W3CDTF">2013-11-26T05:49:33Z</dcterms:modified>
</cp:coreProperties>
</file>