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83" r:id="rId10"/>
    <p:sldId id="284" r:id="rId11"/>
    <p:sldId id="286" r:id="rId12"/>
    <p:sldId id="285" r:id="rId13"/>
    <p:sldId id="289" r:id="rId14"/>
    <p:sldId id="288" r:id="rId15"/>
    <p:sldId id="287" r:id="rId16"/>
    <p:sldId id="291" r:id="rId17"/>
    <p:sldId id="290" r:id="rId18"/>
    <p:sldId id="292" r:id="rId19"/>
    <p:sldId id="294" r:id="rId20"/>
    <p:sldId id="295" r:id="rId21"/>
    <p:sldId id="293" r:id="rId22"/>
    <p:sldId id="297" r:id="rId23"/>
    <p:sldId id="298" r:id="rId24"/>
    <p:sldId id="296" r:id="rId25"/>
    <p:sldId id="299" r:id="rId26"/>
    <p:sldId id="300" r:id="rId27"/>
    <p:sldId id="263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6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9B268-F0F9-4F18-954E-C27858FF5285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90F83-344F-4655-98BC-301EFC265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90F83-344F-4655-98BC-301EFC2653E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90F83-344F-4655-98BC-301EFC2653E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90F83-344F-4655-98BC-301EFC2653E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90F83-344F-4655-98BC-301EFC2653E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90F83-344F-4655-98BC-301EFC2653E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90F83-344F-4655-98BC-301EFC2653E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90F83-344F-4655-98BC-301EFC2653E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90F83-344F-4655-98BC-301EFC2653E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90F83-344F-4655-98BC-301EFC2653E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90F83-344F-4655-98BC-301EFC2653E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90F83-344F-4655-98BC-301EFC2653E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90F83-344F-4655-98BC-301EFC2653E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90F83-344F-4655-98BC-301EFC2653E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90F83-344F-4655-98BC-301EFC2653E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90F83-344F-4655-98BC-301EFC2653E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90F83-344F-4655-98BC-301EFC2653E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90F83-344F-4655-98BC-301EFC2653E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90F83-344F-4655-98BC-301EFC2653E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90F83-344F-4655-98BC-301EFC2653E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90F83-344F-4655-98BC-301EFC2653E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90F83-344F-4655-98BC-301EFC2653E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90F83-344F-4655-98BC-301EFC2653E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Database Revisited and </a:t>
            </a:r>
            <a:r>
              <a:rPr lang="en-US" dirty="0" err="1" smtClean="0"/>
              <a:t>MySQL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902" y="836712"/>
            <a:ext cx="7405506" cy="514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7074618" cy="372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7000559" cy="479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6916140" cy="47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1004888"/>
            <a:ext cx="67437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63" y="1104900"/>
            <a:ext cx="7153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699" y="764704"/>
            <a:ext cx="6747839" cy="500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74614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287" y="836712"/>
            <a:ext cx="6505388" cy="49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79" y="908720"/>
            <a:ext cx="7363916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DBMS?</a:t>
            </a:r>
          </a:p>
          <a:p>
            <a:r>
              <a:rPr lang="en-US" dirty="0" err="1" smtClean="0"/>
              <a:t>MySQL</a:t>
            </a:r>
            <a:endParaRPr lang="en-US" dirty="0" smtClean="0"/>
          </a:p>
          <a:p>
            <a:r>
              <a:rPr lang="en-US" dirty="0" smtClean="0"/>
              <a:t>Basic </a:t>
            </a:r>
            <a:r>
              <a:rPr lang="en-US" dirty="0" err="1" smtClean="0"/>
              <a:t>QueriesCreating</a:t>
            </a:r>
            <a:r>
              <a:rPr lang="en-US" dirty="0" smtClean="0"/>
              <a:t> a database</a:t>
            </a:r>
          </a:p>
          <a:p>
            <a:r>
              <a:rPr lang="en-US" dirty="0" smtClean="0"/>
              <a:t>Creating a table</a:t>
            </a:r>
          </a:p>
          <a:p>
            <a:r>
              <a:rPr lang="en-US" dirty="0" smtClean="0"/>
              <a:t>Inserting, retrieving, updating and deleting records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32" y="1340769"/>
            <a:ext cx="7468684" cy="41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6941963" cy="422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7351788" cy="420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683" y="908719"/>
            <a:ext cx="6695685" cy="498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366" y="476672"/>
            <a:ext cx="738868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134" y="727244"/>
            <a:ext cx="6955242" cy="476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138" y="574054"/>
            <a:ext cx="6892238" cy="509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smtClean="0"/>
              <a:t>Connecting to the Database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35280" cy="5184576"/>
          </a:xfrm>
        </p:spPr>
        <p:txBody>
          <a:bodyPr>
            <a:noAutofit/>
          </a:bodyPr>
          <a:lstStyle/>
          <a:p>
            <a:pPr marL="342900" lvl="1" indent="-342900">
              <a:buNone/>
            </a:pPr>
            <a:r>
              <a:rPr lang="en-GB" sz="3200" dirty="0" smtClean="0"/>
              <a:t>To make the connection to our </a:t>
            </a:r>
            <a:r>
              <a:rPr lang="en-GB" sz="3200" dirty="0" err="1" smtClean="0"/>
              <a:t>MySQL</a:t>
            </a:r>
            <a:r>
              <a:rPr lang="en-GB" sz="3200" dirty="0" smtClean="0"/>
              <a:t> database, we use the following code:</a:t>
            </a:r>
          </a:p>
          <a:p>
            <a:pPr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&lt;?</a:t>
            </a:r>
          </a:p>
          <a:p>
            <a:pPr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$host = 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localhost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";</a:t>
            </a:r>
          </a:p>
          <a:p>
            <a:pPr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$user = “root";</a:t>
            </a:r>
          </a:p>
          <a:p>
            <a:pPr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$pass = “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mydb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";</a:t>
            </a: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$database = “bu_student44";</a:t>
            </a:r>
          </a:p>
          <a:p>
            <a:pPr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$connection  =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mysql_connect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($host, $user, $pass) </a:t>
            </a:r>
          </a:p>
          <a:p>
            <a:pPr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or die ("Couldn't connect to database");  </a:t>
            </a:r>
          </a:p>
          <a:p>
            <a:pPr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?&gt; </a:t>
            </a:r>
          </a:p>
          <a:p>
            <a:pPr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Database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96544"/>
          </a:xfrm>
        </p:spPr>
        <p:txBody>
          <a:bodyPr>
            <a:normAutofit fontScale="62500" lnSpcReduction="20000"/>
          </a:bodyPr>
          <a:lstStyle/>
          <a:p>
            <a:pPr marL="342900" lvl="1" indent="-342900">
              <a:buNone/>
            </a:pPr>
            <a:r>
              <a:rPr lang="en-GB" sz="5100" dirty="0" smtClean="0"/>
              <a:t>Having made the connection to the server, you must select the database with which we are going to work.</a:t>
            </a:r>
          </a:p>
          <a:p>
            <a:pPr>
              <a:buNone/>
            </a:pPr>
            <a:r>
              <a:rPr lang="en-GB" sz="2900" b="1" dirty="0" smtClean="0">
                <a:latin typeface="Courier New" pitchFamily="49" charset="0"/>
                <a:cs typeface="Courier New" pitchFamily="49" charset="0"/>
              </a:rPr>
              <a:t>&lt;?</a:t>
            </a:r>
          </a:p>
          <a:p>
            <a:pPr>
              <a:buNone/>
            </a:pPr>
            <a:r>
              <a:rPr lang="en-GB" sz="2900" b="1" dirty="0" smtClean="0">
                <a:latin typeface="Courier New" pitchFamily="49" charset="0"/>
                <a:cs typeface="Courier New" pitchFamily="49" charset="0"/>
              </a:rPr>
              <a:t>    $host = "</a:t>
            </a:r>
            <a:r>
              <a:rPr lang="en-GB" sz="2900" b="1" dirty="0" err="1" smtClean="0">
                <a:latin typeface="Courier New" pitchFamily="49" charset="0"/>
                <a:cs typeface="Courier New" pitchFamily="49" charset="0"/>
              </a:rPr>
              <a:t>localhost</a:t>
            </a:r>
            <a:r>
              <a:rPr lang="en-GB" sz="2900" b="1" dirty="0" smtClean="0">
                <a:latin typeface="Courier New" pitchFamily="49" charset="0"/>
                <a:cs typeface="Courier New" pitchFamily="49" charset="0"/>
              </a:rPr>
              <a:t>";</a:t>
            </a:r>
          </a:p>
          <a:p>
            <a:pPr>
              <a:buNone/>
            </a:pPr>
            <a:r>
              <a:rPr lang="en-GB" sz="2900" b="1" dirty="0" smtClean="0">
                <a:latin typeface="Courier New" pitchFamily="49" charset="0"/>
                <a:cs typeface="Courier New" pitchFamily="49" charset="0"/>
              </a:rPr>
              <a:t>    $user = “root";</a:t>
            </a:r>
          </a:p>
          <a:p>
            <a:pPr>
              <a:buNone/>
            </a:pPr>
            <a:r>
              <a:rPr lang="en-GB" sz="2900" b="1" dirty="0" smtClean="0">
                <a:latin typeface="Courier New" pitchFamily="49" charset="0"/>
                <a:cs typeface="Courier New" pitchFamily="49" charset="0"/>
              </a:rPr>
              <a:t>    $pass = “</a:t>
            </a:r>
            <a:r>
              <a:rPr lang="en-GB" sz="2900" b="1" dirty="0" err="1" smtClean="0">
                <a:latin typeface="Courier New" pitchFamily="49" charset="0"/>
                <a:cs typeface="Courier New" pitchFamily="49" charset="0"/>
              </a:rPr>
              <a:t>mydb</a:t>
            </a:r>
            <a:r>
              <a:rPr lang="en-GB" sz="2900" b="1" dirty="0" smtClean="0">
                <a:latin typeface="Courier New" pitchFamily="49" charset="0"/>
                <a:cs typeface="Courier New" pitchFamily="49" charset="0"/>
              </a:rPr>
              <a:t>";</a:t>
            </a:r>
            <a:endParaRPr lang="en-GB" sz="29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2900" b="1" dirty="0" smtClean="0">
                <a:latin typeface="Courier New" pitchFamily="49" charset="0"/>
                <a:cs typeface="Courier New" pitchFamily="49" charset="0"/>
              </a:rPr>
              <a:t>    $database = “bu_student44";</a:t>
            </a:r>
          </a:p>
          <a:p>
            <a:pPr>
              <a:buNone/>
            </a:pPr>
            <a:r>
              <a:rPr lang="en-GB" sz="2900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GB" sz="2900" b="1" dirty="0" smtClean="0">
                <a:latin typeface="Courier New" pitchFamily="49" charset="0"/>
                <a:cs typeface="Courier New" pitchFamily="49" charset="0"/>
              </a:rPr>
              <a:t>    $connection  = </a:t>
            </a:r>
            <a:r>
              <a:rPr lang="en-GB" sz="2900" b="1" dirty="0" err="1" smtClean="0">
                <a:latin typeface="Courier New" pitchFamily="49" charset="0"/>
                <a:cs typeface="Courier New" pitchFamily="49" charset="0"/>
              </a:rPr>
              <a:t>mysql_connect</a:t>
            </a:r>
            <a:r>
              <a:rPr lang="en-GB" sz="2900" b="1" dirty="0" smtClean="0">
                <a:latin typeface="Courier New" pitchFamily="49" charset="0"/>
                <a:cs typeface="Courier New" pitchFamily="49" charset="0"/>
              </a:rPr>
              <a:t>($host, $user, $pass) </a:t>
            </a:r>
          </a:p>
          <a:p>
            <a:pPr>
              <a:buNone/>
            </a:pPr>
            <a:r>
              <a:rPr lang="en-GB" sz="2900" b="1" dirty="0" smtClean="0">
                <a:latin typeface="Courier New" pitchFamily="49" charset="0"/>
                <a:cs typeface="Courier New" pitchFamily="49" charset="0"/>
              </a:rPr>
              <a:t>      or die ("Couldn't connect to database");</a:t>
            </a:r>
          </a:p>
          <a:p>
            <a:pPr>
              <a:buNone/>
            </a:pPr>
            <a:r>
              <a:rPr lang="en-GB" sz="29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GB" sz="29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900" b="1" dirty="0" err="1" smtClean="0">
                <a:latin typeface="Courier New" pitchFamily="49" charset="0"/>
                <a:cs typeface="Courier New" pitchFamily="49" charset="0"/>
              </a:rPr>
              <a:t>mysql_select_db</a:t>
            </a:r>
            <a:r>
              <a:rPr lang="en-GB" sz="2900" b="1" dirty="0" smtClean="0">
                <a:latin typeface="Courier New" pitchFamily="49" charset="0"/>
                <a:cs typeface="Courier New" pitchFamily="49" charset="0"/>
              </a:rPr>
              <a:t> ($database);</a:t>
            </a:r>
          </a:p>
          <a:p>
            <a:pPr>
              <a:buNone/>
            </a:pPr>
            <a:r>
              <a:rPr lang="en-GB" sz="2900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GB" sz="2900" b="1" dirty="0" smtClean="0">
                <a:latin typeface="Courier New" pitchFamily="49" charset="0"/>
                <a:cs typeface="Courier New" pitchFamily="49" charset="0"/>
              </a:rPr>
              <a:t>?&gt;</a:t>
            </a:r>
            <a:r>
              <a:rPr lang="en-GB" sz="29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Connection Made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dirty="0" smtClean="0"/>
              <a:t>Once the connection is made, we can start manipulating our underlying database.</a:t>
            </a:r>
          </a:p>
          <a:p>
            <a:pPr lvl="2">
              <a:buFont typeface="Courier New" pitchFamily="49" charset="0"/>
              <a:buChar char="-"/>
            </a:pPr>
            <a:r>
              <a:rPr lang="en-GB" sz="2600" dirty="0" smtClean="0"/>
              <a:t>We do this using standard SQL queries, with which you should already be familiar.</a:t>
            </a:r>
          </a:p>
          <a:p>
            <a:pPr lvl="2">
              <a:buFont typeface="Courier New" pitchFamily="49" charset="0"/>
              <a:buChar char="-"/>
            </a:pPr>
            <a:endParaRPr lang="en-GB" sz="600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First we build a query in a variable, and then we pass that query and the database connection to a function called </a:t>
            </a:r>
            <a:r>
              <a:rPr lang="en-GB" dirty="0" err="1" smtClean="0"/>
              <a:t>mysql_query</a:t>
            </a:r>
            <a:r>
              <a:rPr lang="en-GB" dirty="0" smtClean="0"/>
              <a:t>.</a:t>
            </a:r>
          </a:p>
          <a:p>
            <a:pPr lvl="1">
              <a:buFont typeface="Arial" pitchFamily="34" charset="0"/>
              <a:buChar char="•"/>
            </a:pPr>
            <a:endParaRPr lang="en-GB" sz="600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We do not yet have a database table...</a:t>
            </a:r>
          </a:p>
          <a:p>
            <a:pPr lvl="1">
              <a:buFont typeface="Arial" pitchFamily="34" charset="0"/>
              <a:buChar char="•"/>
            </a:pPr>
            <a:endParaRPr lang="en-GB" sz="600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... So let’s create one.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DBMS?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Data is important to all information systems, Web application is no exception</a:t>
            </a:r>
          </a:p>
          <a:p>
            <a:r>
              <a:rPr lang="en-US" dirty="0" smtClean="0"/>
              <a:t>A Database Management System (DBMS) is a computer software designed to store and manipulate data</a:t>
            </a:r>
          </a:p>
          <a:p>
            <a:r>
              <a:rPr lang="en-US" dirty="0" smtClean="0"/>
              <a:t>The primary standard for database languages is Structured Query Language (SQL)</a:t>
            </a:r>
          </a:p>
          <a:p>
            <a:r>
              <a:rPr lang="en-US" dirty="0" smtClean="0"/>
              <a:t>SQL is a standardized language for creating databases, storing information into databases and retrieving this information</a:t>
            </a:r>
          </a:p>
          <a:p>
            <a:r>
              <a:rPr lang="en-US" dirty="0" smtClean="0"/>
              <a:t>DBMS examples</a:t>
            </a:r>
          </a:p>
          <a:p>
            <a:pPr lvl="1"/>
            <a:r>
              <a:rPr lang="en-US" dirty="0" smtClean="0"/>
              <a:t>Microsoft Access</a:t>
            </a:r>
          </a:p>
          <a:p>
            <a:pPr lvl="1"/>
            <a:r>
              <a:rPr lang="en-US" dirty="0" smtClean="0"/>
              <a:t>Microsoft SQL Server</a:t>
            </a:r>
          </a:p>
          <a:p>
            <a:pPr lvl="1"/>
            <a:r>
              <a:rPr lang="en-US" dirty="0" smtClean="0"/>
              <a:t>Oracle</a:t>
            </a:r>
          </a:p>
          <a:p>
            <a:pPr lvl="1"/>
            <a:r>
              <a:rPr lang="en-US" dirty="0" err="1" smtClean="0"/>
              <a:t>MySQL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 Table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$query = "CREATE TABLE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test_table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		(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varchar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(15), </a:t>
            </a: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SurName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varchar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(15) </a:t>
            </a: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		)";</a:t>
            </a:r>
          </a:p>
          <a:p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$ret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mysql_query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($query, $connection);</a:t>
            </a:r>
          </a:p>
          <a:p>
            <a:pPr>
              <a:buNone/>
            </a:pPr>
            <a:r>
              <a:rPr lang="en-GB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if ($ret) </a:t>
            </a: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echo "&lt;p&gt;Table created!&lt;/p&gt;";</a:t>
            </a: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echo "&lt;p&gt;Something went wrong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: " .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mysql_error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. “ &lt;/p&gt;";</a:t>
            </a: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Putting Data in 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256584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GB" dirty="0" smtClean="0"/>
              <a:t>Almost all </a:t>
            </a:r>
            <a:r>
              <a:rPr lang="en-GB" dirty="0" err="1" smtClean="0"/>
              <a:t>MySQL</a:t>
            </a:r>
            <a:r>
              <a:rPr lang="en-GB" dirty="0" smtClean="0"/>
              <a:t> manipulation is done through the </a:t>
            </a:r>
            <a:r>
              <a:rPr lang="en-GB" dirty="0" err="1" smtClean="0"/>
              <a:t>mysql_query</a:t>
            </a:r>
            <a:r>
              <a:rPr lang="en-GB" dirty="0" smtClean="0"/>
              <a:t> function.</a:t>
            </a:r>
          </a:p>
          <a:p>
            <a:pPr lvl="2">
              <a:buFont typeface="Courier New" pitchFamily="49" charset="0"/>
              <a:buChar char="-"/>
            </a:pPr>
            <a:r>
              <a:rPr lang="en-GB" sz="2600" dirty="0" smtClean="0"/>
              <a:t>It will be the primary mechanism by which you achieve your objectives.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We can use it to execute any valid SQL: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$query = "INSERT INTO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test_table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(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SurName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) 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         values   ( \"Michael\", \"Heron\")";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$ret =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mysql_query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($query, $connection);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if ($ret) 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  echo "&lt;p&gt;Data Inserted!&lt;/p&gt;";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  echo "&lt;p&gt;Something went wrong: " .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mysql_error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() .“ &lt;/p&gt;";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Data Out of a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52528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dirty="0" smtClean="0"/>
              <a:t>Getting data out of a database too is done through queries.</a:t>
            </a:r>
          </a:p>
          <a:p>
            <a:pPr lvl="1">
              <a:buFont typeface="Arial" pitchFamily="34" charset="0"/>
              <a:buChar char="•"/>
            </a:pPr>
            <a:endParaRPr lang="en-GB" sz="1400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However, manipulating that data requires us to do some further processing.</a:t>
            </a:r>
          </a:p>
          <a:p>
            <a:pPr lvl="1">
              <a:buFont typeface="Arial" pitchFamily="34" charset="0"/>
              <a:buChar char="•"/>
            </a:pPr>
            <a:endParaRPr lang="en-GB" sz="1400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The results come out in the form of an </a:t>
            </a:r>
            <a:r>
              <a:rPr lang="en-GB" b="1" i="1" dirty="0" smtClean="0">
                <a:solidFill>
                  <a:srgbClr val="72989C"/>
                </a:solidFill>
              </a:rPr>
              <a:t>associative array</a:t>
            </a:r>
            <a:r>
              <a:rPr lang="en-GB" dirty="0" smtClean="0"/>
              <a:t>.</a:t>
            </a:r>
          </a:p>
          <a:p>
            <a:pPr lvl="2">
              <a:buFont typeface="Courier New" pitchFamily="49" charset="0"/>
              <a:buChar char="-"/>
            </a:pPr>
            <a:r>
              <a:rPr lang="en-GB" sz="2600" dirty="0" smtClean="0"/>
              <a:t>You have already been using these, e.g. $_POST, $_GET.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/>
              <a:t>Extracting the Data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dirty="0" smtClean="0"/>
              <a:t>PHP gives us a number of helper functions.</a:t>
            </a:r>
          </a:p>
          <a:p>
            <a:pPr lvl="2">
              <a:buFont typeface="Courier New" pitchFamily="49" charset="0"/>
              <a:buChar char="-"/>
            </a:pPr>
            <a:r>
              <a:rPr lang="en-GB" sz="2600" dirty="0" smtClean="0"/>
              <a:t>If we want how many records that were returned, we use the </a:t>
            </a:r>
            <a:r>
              <a:rPr lang="en-GB" sz="2600" dirty="0" err="1" smtClean="0"/>
              <a:t>mysql_num_rows</a:t>
            </a:r>
            <a:r>
              <a:rPr lang="en-GB" sz="2600" dirty="0" smtClean="0"/>
              <a:t> function.</a:t>
            </a:r>
          </a:p>
          <a:p>
            <a:pPr lvl="2">
              <a:buFont typeface="Courier New" pitchFamily="49" charset="0"/>
              <a:buChar char="-"/>
            </a:pPr>
            <a:endParaRPr lang="en-GB" sz="1200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This is valuable information we will need if we are to perform operations on each of the records that were returned.</a:t>
            </a:r>
          </a:p>
          <a:p>
            <a:pPr lvl="1">
              <a:buFont typeface="Arial" pitchFamily="34" charset="0"/>
              <a:buChar char="•"/>
            </a:pPr>
            <a:endParaRPr lang="en-GB" sz="1200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The function takes the results of a query as a parameter, and gives an integer in return.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Extracting the Data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8457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GB" sz="4900" b="1" dirty="0" smtClean="0">
                <a:latin typeface="Courier New" pitchFamily="49" charset="0"/>
                <a:cs typeface="Courier New" pitchFamily="49" charset="0"/>
              </a:rPr>
              <a:t>&lt;?</a:t>
            </a:r>
          </a:p>
          <a:p>
            <a:pPr>
              <a:buNone/>
            </a:pPr>
            <a:r>
              <a:rPr lang="en-GB" sz="4900" b="1" dirty="0" smtClean="0">
                <a:latin typeface="Courier New" pitchFamily="49" charset="0"/>
                <a:cs typeface="Courier New" pitchFamily="49" charset="0"/>
              </a:rPr>
              <a:t>    $host = "</a:t>
            </a:r>
            <a:r>
              <a:rPr lang="en-GB" sz="4900" b="1" dirty="0" err="1" smtClean="0">
                <a:latin typeface="Courier New" pitchFamily="49" charset="0"/>
                <a:cs typeface="Courier New" pitchFamily="49" charset="0"/>
              </a:rPr>
              <a:t>localhost</a:t>
            </a:r>
            <a:r>
              <a:rPr lang="en-GB" sz="4900" b="1" dirty="0" smtClean="0">
                <a:latin typeface="Courier New" pitchFamily="49" charset="0"/>
                <a:cs typeface="Courier New" pitchFamily="49" charset="0"/>
              </a:rPr>
              <a:t>";</a:t>
            </a:r>
          </a:p>
          <a:p>
            <a:pPr>
              <a:buNone/>
            </a:pPr>
            <a:r>
              <a:rPr lang="en-GB" sz="4900" b="1" dirty="0" smtClean="0">
                <a:latin typeface="Courier New" pitchFamily="49" charset="0"/>
                <a:cs typeface="Courier New" pitchFamily="49" charset="0"/>
              </a:rPr>
              <a:t>    $user = “root";</a:t>
            </a:r>
          </a:p>
          <a:p>
            <a:pPr>
              <a:buNone/>
            </a:pPr>
            <a:r>
              <a:rPr lang="en-GB" sz="4900" b="1" dirty="0" smtClean="0">
                <a:latin typeface="Courier New" pitchFamily="49" charset="0"/>
                <a:cs typeface="Courier New" pitchFamily="49" charset="0"/>
              </a:rPr>
              <a:t>    $pass = “</a:t>
            </a:r>
            <a:r>
              <a:rPr lang="en-GB" sz="4900" b="1" dirty="0" err="1" smtClean="0">
                <a:latin typeface="Courier New" pitchFamily="49" charset="0"/>
                <a:cs typeface="Courier New" pitchFamily="49" charset="0"/>
              </a:rPr>
              <a:t>mydb</a:t>
            </a:r>
            <a:r>
              <a:rPr lang="en-GB" sz="4900" b="1" dirty="0" smtClean="0">
                <a:latin typeface="Courier New" pitchFamily="49" charset="0"/>
                <a:cs typeface="Courier New" pitchFamily="49" charset="0"/>
              </a:rPr>
              <a:t>";</a:t>
            </a:r>
            <a:endParaRPr lang="en-GB" sz="49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4900" b="1" dirty="0" smtClean="0">
                <a:latin typeface="Courier New" pitchFamily="49" charset="0"/>
                <a:cs typeface="Courier New" pitchFamily="49" charset="0"/>
              </a:rPr>
              <a:t>    $database = “bu_student44";</a:t>
            </a:r>
          </a:p>
          <a:p>
            <a:pPr>
              <a:buNone/>
            </a:pPr>
            <a:endParaRPr lang="en-GB" sz="49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4900" b="1" dirty="0" smtClean="0">
                <a:latin typeface="Courier New" pitchFamily="49" charset="0"/>
                <a:cs typeface="Courier New" pitchFamily="49" charset="0"/>
              </a:rPr>
              <a:t>    $connection  = </a:t>
            </a:r>
            <a:r>
              <a:rPr lang="en-GB" sz="4900" b="1" dirty="0" err="1" smtClean="0">
                <a:latin typeface="Courier New" pitchFamily="49" charset="0"/>
                <a:cs typeface="Courier New" pitchFamily="49" charset="0"/>
              </a:rPr>
              <a:t>mysql_connect</a:t>
            </a:r>
            <a:r>
              <a:rPr lang="en-GB" sz="4900" b="1" dirty="0" smtClean="0">
                <a:latin typeface="Courier New" pitchFamily="49" charset="0"/>
                <a:cs typeface="Courier New" pitchFamily="49" charset="0"/>
              </a:rPr>
              <a:t>($host, $user, $pass) </a:t>
            </a:r>
          </a:p>
          <a:p>
            <a:pPr>
              <a:buNone/>
            </a:pPr>
            <a:r>
              <a:rPr lang="en-GB" sz="4900" b="1" dirty="0" smtClean="0">
                <a:latin typeface="Courier New" pitchFamily="49" charset="0"/>
                <a:cs typeface="Courier New" pitchFamily="49" charset="0"/>
              </a:rPr>
              <a:t>      or die ("Couldn't connect to database");  </a:t>
            </a:r>
          </a:p>
          <a:p>
            <a:pPr>
              <a:buNone/>
            </a:pPr>
            <a:r>
              <a:rPr lang="en-GB" sz="49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4900" b="1" dirty="0" err="1" smtClean="0">
                <a:latin typeface="Courier New" pitchFamily="49" charset="0"/>
                <a:cs typeface="Courier New" pitchFamily="49" charset="0"/>
              </a:rPr>
              <a:t>mysql_select_db</a:t>
            </a:r>
            <a:r>
              <a:rPr lang="en-GB" sz="4900" b="1" dirty="0" smtClean="0">
                <a:latin typeface="Courier New" pitchFamily="49" charset="0"/>
                <a:cs typeface="Courier New" pitchFamily="49" charset="0"/>
              </a:rPr>
              <a:t> ($database);</a:t>
            </a:r>
          </a:p>
          <a:p>
            <a:pPr>
              <a:buNone/>
            </a:pPr>
            <a:r>
              <a:rPr lang="en-GB" sz="4900" b="1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GB" sz="4900" b="1" dirty="0" smtClean="0">
                <a:latin typeface="Courier New" pitchFamily="49" charset="0"/>
                <a:cs typeface="Courier New" pitchFamily="49" charset="0"/>
              </a:rPr>
              <a:t>    $query = "SELECT * FROM </a:t>
            </a:r>
            <a:r>
              <a:rPr lang="en-GB" sz="4900" b="1" dirty="0" err="1" smtClean="0">
                <a:latin typeface="Courier New" pitchFamily="49" charset="0"/>
                <a:cs typeface="Courier New" pitchFamily="49" charset="0"/>
              </a:rPr>
              <a:t>test_table</a:t>
            </a:r>
            <a:r>
              <a:rPr lang="en-GB" sz="4900" b="1" dirty="0" smtClean="0">
                <a:latin typeface="Courier New" pitchFamily="49" charset="0"/>
                <a:cs typeface="Courier New" pitchFamily="49" charset="0"/>
              </a:rPr>
              <a:t>";</a:t>
            </a:r>
          </a:p>
          <a:p>
            <a:pPr>
              <a:buNone/>
            </a:pPr>
            <a:endParaRPr lang="en-GB" sz="49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4900" b="1" dirty="0" smtClean="0">
                <a:latin typeface="Courier New" pitchFamily="49" charset="0"/>
                <a:cs typeface="Courier New" pitchFamily="49" charset="0"/>
              </a:rPr>
              <a:t>    $ret = </a:t>
            </a:r>
            <a:r>
              <a:rPr lang="en-GB" sz="4900" b="1" dirty="0" err="1" smtClean="0">
                <a:latin typeface="Courier New" pitchFamily="49" charset="0"/>
                <a:cs typeface="Courier New" pitchFamily="49" charset="0"/>
              </a:rPr>
              <a:t>mysql_query</a:t>
            </a:r>
            <a:r>
              <a:rPr lang="en-GB" sz="4900" b="1" dirty="0" smtClean="0">
                <a:latin typeface="Courier New" pitchFamily="49" charset="0"/>
                <a:cs typeface="Courier New" pitchFamily="49" charset="0"/>
              </a:rPr>
              <a:t> ($query, $connection);</a:t>
            </a:r>
          </a:p>
          <a:p>
            <a:pPr>
              <a:buNone/>
            </a:pPr>
            <a:endParaRPr lang="en-GB" sz="49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4900" b="1" dirty="0" smtClean="0">
                <a:latin typeface="Courier New" pitchFamily="49" charset="0"/>
                <a:cs typeface="Courier New" pitchFamily="49" charset="0"/>
              </a:rPr>
              <a:t>    $</a:t>
            </a:r>
            <a:r>
              <a:rPr lang="en-GB" sz="4900" b="1" dirty="0" err="1" smtClean="0">
                <a:latin typeface="Courier New" pitchFamily="49" charset="0"/>
                <a:cs typeface="Courier New" pitchFamily="49" charset="0"/>
              </a:rPr>
              <a:t>num_results</a:t>
            </a:r>
            <a:r>
              <a:rPr lang="en-GB" sz="49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4900" b="1" dirty="0" err="1" smtClean="0">
                <a:latin typeface="Courier New" pitchFamily="49" charset="0"/>
                <a:cs typeface="Courier New" pitchFamily="49" charset="0"/>
              </a:rPr>
              <a:t>mysql_num_rows</a:t>
            </a:r>
            <a:r>
              <a:rPr lang="en-GB" sz="4900" b="1" dirty="0" smtClean="0">
                <a:latin typeface="Courier New" pitchFamily="49" charset="0"/>
                <a:cs typeface="Courier New" pitchFamily="49" charset="0"/>
              </a:rPr>
              <a:t> ($ret);</a:t>
            </a:r>
          </a:p>
          <a:p>
            <a:pPr>
              <a:buNone/>
            </a:pPr>
            <a:r>
              <a:rPr lang="en-GB" sz="4900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GB" sz="4900" b="1" dirty="0" smtClean="0">
                <a:latin typeface="Courier New" pitchFamily="49" charset="0"/>
                <a:cs typeface="Courier New" pitchFamily="49" charset="0"/>
              </a:rPr>
              <a:t>    echo "&lt;p&gt;There were $</a:t>
            </a:r>
            <a:r>
              <a:rPr lang="en-GB" sz="4900" b="1" dirty="0" err="1" smtClean="0">
                <a:latin typeface="Courier New" pitchFamily="49" charset="0"/>
                <a:cs typeface="Courier New" pitchFamily="49" charset="0"/>
              </a:rPr>
              <a:t>num_results</a:t>
            </a:r>
            <a:r>
              <a:rPr lang="en-GB" sz="4900" b="1" dirty="0" smtClean="0">
                <a:latin typeface="Courier New" pitchFamily="49" charset="0"/>
                <a:cs typeface="Courier New" pitchFamily="49" charset="0"/>
              </a:rPr>
              <a:t> results returned from the query.&lt;/p&gt;";    </a:t>
            </a:r>
          </a:p>
          <a:p>
            <a:pPr>
              <a:buNone/>
            </a:pPr>
            <a:r>
              <a:rPr lang="en-GB" sz="4900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GB" sz="4900" b="1" dirty="0" smtClean="0">
                <a:latin typeface="Courier New" pitchFamily="49" charset="0"/>
                <a:cs typeface="Courier New" pitchFamily="49" charset="0"/>
              </a:rPr>
              <a:t>?&gt;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Fetching a Row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52528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dirty="0" smtClean="0"/>
              <a:t>The results set we get from the query contains each of the rows, but it also contains an internal counter of the last row for which we asked.</a:t>
            </a:r>
          </a:p>
          <a:p>
            <a:pPr lvl="2">
              <a:buFont typeface="Courier New" pitchFamily="49" charset="0"/>
              <a:buChar char="-"/>
            </a:pPr>
            <a:r>
              <a:rPr lang="en-GB" sz="2600" dirty="0" smtClean="0"/>
              <a:t>We can use </a:t>
            </a:r>
            <a:r>
              <a:rPr lang="en-GB" sz="2600" dirty="0" err="1" smtClean="0"/>
              <a:t>mysql_fetch_array</a:t>
            </a:r>
            <a:r>
              <a:rPr lang="en-GB" sz="2600" dirty="0" smtClean="0"/>
              <a:t> to fetch each row in order.</a:t>
            </a:r>
          </a:p>
          <a:p>
            <a:pPr lvl="2">
              <a:buFont typeface="Courier New" pitchFamily="49" charset="0"/>
              <a:buChar char="-"/>
            </a:pPr>
            <a:r>
              <a:rPr lang="en-GB" sz="2600" dirty="0" smtClean="0"/>
              <a:t>Each call to the function increments the counter by one.</a:t>
            </a:r>
          </a:p>
          <a:p>
            <a:pPr lvl="2">
              <a:buFont typeface="Courier New" pitchFamily="49" charset="0"/>
              <a:buChar char="-"/>
            </a:pPr>
            <a:endParaRPr lang="en-GB" sz="1200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We can use this to perform manipulation or output on each row of the results one by one.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GB" dirty="0" smtClean="0"/>
              <a:t>Fetching a Row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echo "&lt;table width = \"100%\"&gt;";    </a:t>
            </a: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echo "&lt;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&gt;";    </a:t>
            </a: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echo "&lt;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align = \"left\"&gt;Record&lt;/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&gt;";    </a:t>
            </a: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echo "&lt;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align = \"left\"&gt;First Name&lt;/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&gt;";    </a:t>
            </a: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echo "&lt;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align = \"left\"&gt;Surname&lt;/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&gt;";    </a:t>
            </a: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echo "&lt;/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&gt;";    </a:t>
            </a:r>
          </a:p>
          <a:p>
            <a:pPr>
              <a:buNone/>
            </a:pP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for ($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0; $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&lt; $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num_results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 $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++) </a:t>
            </a: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$row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mysql_fetch_array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($ret);</a:t>
            </a:r>
          </a:p>
          <a:p>
            <a:pPr>
              <a:buNone/>
            </a:pP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echo "&lt;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&gt;";</a:t>
            </a: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echo "&lt;td&gt; $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&lt;/td&gt;";</a:t>
            </a: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echo "&lt;td&gt;" . $row["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"] . "&lt;/td&gt;"; </a:t>
            </a: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echo "&lt;td&gt;" . $row["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SurName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"]   . "&lt;/td&gt;";</a:t>
            </a: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echo "&lt;/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&gt;";</a:t>
            </a: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echo "&lt;/table&gt;";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en-GB" dirty="0" smtClean="0"/>
              <a:t>User Input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00600"/>
          </a:xfrm>
        </p:spPr>
        <p:txBody>
          <a:bodyPr>
            <a:noAutofit/>
          </a:bodyPr>
          <a:lstStyle/>
          <a:p>
            <a:pPr marL="342900" lvl="1" indent="-342900">
              <a:buNone/>
            </a:pPr>
            <a:r>
              <a:rPr lang="en-GB" dirty="0" smtClean="0"/>
              <a:t>We can incorporate user input using the techniques we have learned over the past few lectures.</a:t>
            </a:r>
          </a:p>
          <a:p>
            <a:pPr>
              <a:buNone/>
            </a:pP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&lt;html&gt;</a:t>
            </a:r>
          </a:p>
          <a:p>
            <a:pPr>
              <a:buNone/>
            </a:pP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&lt;head&gt;</a:t>
            </a:r>
          </a:p>
          <a:p>
            <a:pPr>
              <a:buNone/>
            </a:pP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  &lt;title&gt;Database Form&lt;/title&gt;</a:t>
            </a:r>
          </a:p>
          <a:p>
            <a:pPr>
              <a:buNone/>
            </a:pP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&lt;/head&gt;</a:t>
            </a:r>
          </a:p>
          <a:p>
            <a:pPr>
              <a:buNone/>
            </a:pP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&lt;body&gt;</a:t>
            </a:r>
          </a:p>
          <a:p>
            <a:pPr>
              <a:buNone/>
            </a:pP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&lt;form action = "database_search.php" method = "POST"&gt;</a:t>
            </a:r>
          </a:p>
          <a:p>
            <a:pPr>
              <a:buNone/>
            </a:pP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   &lt;p&gt;First Name&lt;/p&gt;</a:t>
            </a:r>
          </a:p>
          <a:p>
            <a:pPr>
              <a:buNone/>
            </a:pP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   &lt;input type = "text" name = "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>
              <a:buNone/>
            </a:pP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   &lt;p&gt;Surname&lt;/p&gt;</a:t>
            </a:r>
          </a:p>
          <a:p>
            <a:pPr>
              <a:buNone/>
            </a:pP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   &lt;input type = "text" name = "surname"&gt;</a:t>
            </a:r>
          </a:p>
          <a:p>
            <a:pPr>
              <a:buNone/>
            </a:pP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   &lt;input type = "submit" value = "Search that Data"&gt;</a:t>
            </a:r>
          </a:p>
          <a:p>
            <a:pPr>
              <a:buNone/>
            </a:pP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   &lt;input type = "reset" value = "Clear values"&gt;</a:t>
            </a:r>
          </a:p>
          <a:p>
            <a:pPr>
              <a:buNone/>
            </a:pP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&lt;/form&gt;</a:t>
            </a:r>
          </a:p>
          <a:p>
            <a:pPr>
              <a:buNone/>
            </a:pP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&lt;/body&gt;</a:t>
            </a:r>
          </a:p>
          <a:p>
            <a:pPr>
              <a:buNone/>
            </a:pP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&lt;/html&gt;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 smtClean="0"/>
              <a:t>User Input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064896" cy="4896544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GB" dirty="0" smtClean="0"/>
              <a:t>We can incorporate user input into queries in the same way we can into regular output:</a:t>
            </a:r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= $_POST["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"];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$surname = $_POST["surname"];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$query = "SELECT * from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test_table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WHERE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" . 	"= \"$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\" OR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SurName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= \"$surname\"";</a:t>
            </a:r>
          </a:p>
          <a:p>
            <a:pPr>
              <a:buNone/>
            </a:pPr>
            <a:endParaRPr lang="en-GB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$ret =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mysql_query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($query, $connection);</a:t>
            </a:r>
          </a:p>
          <a:p>
            <a:pPr>
              <a:buNone/>
            </a:pPr>
            <a:endParaRPr lang="en-GB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num_results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mysql_num_rows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($ret);</a:t>
            </a:r>
            <a:endParaRPr lang="en-US" b="1" dirty="0" smtClean="0">
              <a:latin typeface="Courier New" pitchFamily="-65" charset="0"/>
              <a:cs typeface="Courier New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Connecting to </a:t>
            </a:r>
            <a:r>
              <a:rPr lang="en-US" dirty="0" err="1" smtClean="0"/>
              <a:t>MySQL</a:t>
            </a:r>
            <a:r>
              <a:rPr lang="en-US" dirty="0" smtClean="0"/>
              <a:t> manually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rmAutofit/>
          </a:bodyPr>
          <a:lstStyle/>
          <a:p>
            <a:r>
              <a:rPr lang="en-US" dirty="0" smtClean="0"/>
              <a:t>We will manipulate the database using the command line</a:t>
            </a:r>
          </a:p>
          <a:p>
            <a:r>
              <a:rPr lang="en-US" dirty="0" smtClean="0"/>
              <a:t>Execute Putty</a:t>
            </a:r>
          </a:p>
          <a:p>
            <a:r>
              <a:rPr lang="en-US" dirty="0" smtClean="0"/>
              <a:t>Login in your student account</a:t>
            </a:r>
          </a:p>
          <a:p>
            <a:pPr lvl="1"/>
            <a:r>
              <a:rPr lang="en-US" dirty="0" smtClean="0"/>
              <a:t>E.g. student44,  password = bexupu74</a:t>
            </a:r>
          </a:p>
          <a:p>
            <a:r>
              <a:rPr lang="nl-NL" dirty="0" smtClean="0"/>
              <a:t>Type “mysql-h localhost-u root -p”</a:t>
            </a:r>
          </a:p>
          <a:p>
            <a:r>
              <a:rPr lang="en-US" dirty="0" smtClean="0"/>
              <a:t>Type </a:t>
            </a:r>
            <a:r>
              <a:rPr lang="en-US" dirty="0" err="1" smtClean="0"/>
              <a:t>mydb</a:t>
            </a:r>
            <a:r>
              <a:rPr lang="en-US" dirty="0" smtClean="0"/>
              <a:t> </a:t>
            </a:r>
            <a:r>
              <a:rPr lang="en-US" dirty="0" smtClean="0"/>
              <a:t>as the password</a:t>
            </a:r>
            <a:endParaRPr lang="en-US" i="1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3879"/>
            <a:ext cx="7920880" cy="62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Using a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To create a new Database , issue the </a:t>
            </a:r>
          </a:p>
          <a:p>
            <a:pPr lvl="1">
              <a:buNone/>
            </a:pPr>
            <a:r>
              <a:rPr lang="en-US" dirty="0" smtClean="0"/>
              <a:t>	 CREATE DATABASE command</a:t>
            </a:r>
          </a:p>
          <a:p>
            <a:pPr lvl="1">
              <a:buNone/>
            </a:pPr>
            <a:r>
              <a:rPr lang="en-US" dirty="0" err="1" smtClean="0"/>
              <a:t>Mysql</a:t>
            </a:r>
            <a:r>
              <a:rPr lang="en-US" dirty="0" smtClean="0"/>
              <a:t> &gt; create database bu_student44;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To select and use a database, issue the </a:t>
            </a:r>
          </a:p>
          <a:p>
            <a:pPr lvl="1">
              <a:buNone/>
            </a:pPr>
            <a:r>
              <a:rPr lang="en-US" dirty="0" smtClean="0"/>
              <a:t>	 USE command</a:t>
            </a:r>
          </a:p>
          <a:p>
            <a:pPr lvl="1">
              <a:buNone/>
            </a:pPr>
            <a:r>
              <a:rPr lang="en-US" dirty="0" err="1" smtClean="0"/>
              <a:t>Mysql</a:t>
            </a:r>
            <a:r>
              <a:rPr lang="en-US" dirty="0" smtClean="0"/>
              <a:t> &gt; use bu_student44;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Create 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Once you have selected a database, you can view all tables inside it</a:t>
            </a:r>
          </a:p>
          <a:p>
            <a:pPr lvl="1">
              <a:buNone/>
            </a:pPr>
            <a:r>
              <a:rPr lang="en-US" dirty="0" smtClean="0"/>
              <a:t>“Empty set” indicates no table has been created.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err="1" smtClean="0"/>
              <a:t>Mysql</a:t>
            </a:r>
            <a:r>
              <a:rPr lang="en-US" dirty="0" smtClean="0"/>
              <a:t> &gt; use bu_student44;</a:t>
            </a:r>
          </a:p>
          <a:p>
            <a:pPr lvl="1">
              <a:buNone/>
            </a:pPr>
            <a:r>
              <a:rPr lang="en-US" dirty="0" err="1" smtClean="0"/>
              <a:t>Mysql</a:t>
            </a:r>
            <a:r>
              <a:rPr lang="en-US" dirty="0" smtClean="0"/>
              <a:t> &gt; show tables;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846" y="764704"/>
            <a:ext cx="7459570" cy="534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063" y="908720"/>
            <a:ext cx="718387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1189</Words>
  <Application>Microsoft Office PowerPoint</Application>
  <PresentationFormat>On-screen Show (4:3)</PresentationFormat>
  <Paragraphs>293</Paragraphs>
  <Slides>38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佈景主題</vt:lpstr>
      <vt:lpstr>  Database Revisited and MySQL </vt:lpstr>
      <vt:lpstr>Introduction</vt:lpstr>
      <vt:lpstr>What is DBMS?</vt:lpstr>
      <vt:lpstr>Connecting to MySQL manually</vt:lpstr>
      <vt:lpstr>Slide 5</vt:lpstr>
      <vt:lpstr>Using a Database</vt:lpstr>
      <vt:lpstr>Create a Table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Connecting to the Database - 2</vt:lpstr>
      <vt:lpstr>A Database Connection</vt:lpstr>
      <vt:lpstr>Connection Made</vt:lpstr>
      <vt:lpstr>Creating a Table - 1</vt:lpstr>
      <vt:lpstr>Putting Data in a Table</vt:lpstr>
      <vt:lpstr>Getting Data Out of a Database</vt:lpstr>
      <vt:lpstr>Extracting the Data - 1</vt:lpstr>
      <vt:lpstr>Extracting the Data - 2</vt:lpstr>
      <vt:lpstr>Fetching a Row - 1</vt:lpstr>
      <vt:lpstr>Fetching a Row - 2</vt:lpstr>
      <vt:lpstr>User Input - 1</vt:lpstr>
      <vt:lpstr>User Input - 2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Introduction to XHTML</dc:title>
  <dc:creator>Vendeo Leung</dc:creator>
  <cp:lastModifiedBy>Vendeo Leung</cp:lastModifiedBy>
  <cp:revision>21</cp:revision>
  <dcterms:created xsi:type="dcterms:W3CDTF">2012-08-21T17:34:53Z</dcterms:created>
  <dcterms:modified xsi:type="dcterms:W3CDTF">2012-10-26T02:46:32Z</dcterms:modified>
</cp:coreProperties>
</file>