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B268-F0F9-4F18-954E-C27858FF5285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90F83-344F-4655-98BC-301EFC265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90F83-344F-4655-98BC-301EFC2653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9CB9-E24B-4499-88EC-8572E8057A62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6FCD-80DB-453F-AF04-7654509F0498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FB77-0D89-4CA9-B142-C2AC34F5DF0D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3703-CFC9-4F32-986F-7F29DC68FF2B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59A5-C2B4-41E5-ACEA-3061690222D1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0D65-BE6F-4CE2-AA52-E46B265BF707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15E1-05C2-4C24-B832-226681F33FD2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4EDB-8116-4273-A902-D0BD3BD643F6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AD63-8FDE-46C3-84CB-311BA01783D2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3E3-EEB5-449E-8545-131F01559700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F19D-1135-41A3-91D0-2CB567DB14FD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528A5-A40D-4A35-B5C9-D140FC12C2DD}" type="datetime1">
              <a:rPr lang="zh-TW" altLang="en-US" smtClean="0"/>
              <a:t>2018/9/11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Introduction to XHTML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Document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&lt;title&gt;Untitled Document&lt;/title&gt;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&lt;!--Page content goes here --&gt;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Document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en-US" sz="3600" dirty="0" err="1"/>
              <a:t>DOCTYPEDeclarations</a:t>
            </a:r>
            <a:endParaRPr lang="en-US" sz="3600" dirty="0"/>
          </a:p>
          <a:p>
            <a:pPr lvl="1"/>
            <a:r>
              <a:rPr lang="en-US" dirty="0"/>
              <a:t>instruction to the web browser about what version of the markup language the page is written in</a:t>
            </a:r>
          </a:p>
          <a:p>
            <a:pPr lvl="1"/>
            <a:r>
              <a:rPr lang="en-US" dirty="0"/>
              <a:t>for validation only, nothing happen if we omit this declarations</a:t>
            </a:r>
          </a:p>
          <a:p>
            <a:pPr lvl="1"/>
            <a:r>
              <a:rPr lang="en-US" sz="2800" dirty="0"/>
              <a:t>XHTML 1.0 Transitional</a:t>
            </a:r>
          </a:p>
          <a:p>
            <a:pPr lvl="2"/>
            <a:r>
              <a:rPr lang="en-US" dirty="0"/>
              <a:t>contains all HTML elements and attributes, including presentational and deprecated elements (like font)</a:t>
            </a:r>
          </a:p>
          <a:p>
            <a:pPr lvl="2"/>
            <a:r>
              <a:rPr lang="en-US" dirty="0"/>
              <a:t>The markup must also be written as well-formed XML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XHTML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33409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&lt;title&gt;Internet and Web-based Systems Development&lt;/title&gt;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&lt;p&gt;Welcome to IWSD!&lt;/p&gt;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437112"/>
            <a:ext cx="7056784" cy="21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Main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/>
          <a:lstStyle/>
          <a:p>
            <a:r>
              <a:rPr lang="en-US" dirty="0"/>
              <a:t>XHTML documents delimit an element with start and end tags</a:t>
            </a:r>
          </a:p>
          <a:p>
            <a:r>
              <a:rPr lang="en-US" dirty="0"/>
              <a:t>A start tag consists of the element name in angle brackets</a:t>
            </a:r>
          </a:p>
          <a:p>
            <a:r>
              <a:rPr lang="en-US" dirty="0"/>
              <a:t>An end tag consists of the element name preceded by a /in angle brackets</a:t>
            </a:r>
          </a:p>
          <a:p>
            <a:r>
              <a:rPr lang="en-US" dirty="0"/>
              <a:t>Note that XHTML is NOT case-sensitive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Main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33056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HTML</a:t>
            </a:r>
          </a:p>
          <a:p>
            <a:pPr lvl="1"/>
            <a:r>
              <a:rPr lang="en-US" dirty="0"/>
              <a:t>&lt;HTML&gt;… &lt;/HTML&gt;</a:t>
            </a:r>
          </a:p>
          <a:p>
            <a:pPr lvl="1"/>
            <a:r>
              <a:rPr lang="en-US" dirty="0"/>
              <a:t>define the start and end of the html page</a:t>
            </a:r>
          </a:p>
          <a:p>
            <a:r>
              <a:rPr lang="en-US" sz="3600" dirty="0"/>
              <a:t>HEAD</a:t>
            </a:r>
          </a:p>
          <a:p>
            <a:pPr lvl="1"/>
            <a:r>
              <a:rPr lang="en-US" dirty="0" err="1"/>
              <a:t>TITLEelement</a:t>
            </a:r>
            <a:r>
              <a:rPr lang="en-US" dirty="0"/>
              <a:t> required</a:t>
            </a:r>
          </a:p>
          <a:p>
            <a:pPr lvl="1"/>
            <a:r>
              <a:rPr lang="en-US" dirty="0"/>
              <a:t>In our example,</a:t>
            </a:r>
          </a:p>
          <a:p>
            <a:pPr>
              <a:buNone/>
            </a:pPr>
            <a:r>
              <a:rPr lang="en-US" dirty="0"/>
              <a:t>	&lt;head&gt;</a:t>
            </a:r>
          </a:p>
          <a:p>
            <a:pPr lvl="1">
              <a:buNone/>
            </a:pPr>
            <a:r>
              <a:rPr lang="en-US" dirty="0"/>
              <a:t>	&lt;title&gt;Internet and Web-based Systems Development&lt;/title&gt;</a:t>
            </a:r>
          </a:p>
          <a:p>
            <a:pPr>
              <a:buNone/>
            </a:pPr>
            <a:r>
              <a:rPr lang="en-US" dirty="0"/>
              <a:t>	&lt;/head&gt;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5373216"/>
            <a:ext cx="770485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Main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</a:t>
            </a:r>
          </a:p>
          <a:p>
            <a:pPr lvl="1"/>
            <a:r>
              <a:rPr lang="en-US" dirty="0"/>
              <a:t>A XHTML document should have exactly ONE BODY element</a:t>
            </a:r>
          </a:p>
          <a:p>
            <a:pPr lvl="1"/>
            <a:r>
              <a:rPr lang="en-US" dirty="0"/>
              <a:t>Contains the page’s content that the browser displays when the user visits the Web page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XHTML Main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</a:p>
          <a:p>
            <a:pPr lvl="1"/>
            <a:r>
              <a:rPr lang="en-US" dirty="0"/>
              <a:t>&lt;P&gt;… &lt;/P&gt;</a:t>
            </a:r>
          </a:p>
          <a:p>
            <a:pPr lvl="1"/>
            <a:r>
              <a:rPr lang="en-US" dirty="0"/>
              <a:t>Opening a new paragraph when editing XHTML does not make a new paragraph displayed in the browser</a:t>
            </a:r>
          </a:p>
          <a:p>
            <a:pPr lvl="1"/>
            <a:r>
              <a:rPr lang="en-US" dirty="0"/>
              <a:t>Leading whitespace ignored (use &amp;</a:t>
            </a:r>
            <a:r>
              <a:rPr lang="en-US" dirty="0" err="1"/>
              <a:t>nbsp;for</a:t>
            </a:r>
            <a:r>
              <a:rPr lang="en-US" dirty="0"/>
              <a:t> whitespace)</a:t>
            </a:r>
          </a:p>
          <a:p>
            <a:pPr lvl="1"/>
            <a:r>
              <a:rPr lang="en-US" dirty="0"/>
              <a:t>Consecutive &lt;P&gt;&lt;/P&gt;’s do not yield multiple blank lines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Paragraph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5"/>
            <a:ext cx="8229600" cy="40324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&lt;title&gt;Paragraph Example&lt;/title&gt;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&lt;p&gt; Paragraph 1 &lt;/p&gt;</a:t>
            </a:r>
          </a:p>
          <a:p>
            <a:pPr>
              <a:buNone/>
            </a:pPr>
            <a:r>
              <a:rPr lang="en-US" dirty="0"/>
              <a:t>	&lt;p&gt; Paragraph 2 &lt;/p&gt;</a:t>
            </a:r>
          </a:p>
          <a:p>
            <a:pPr>
              <a:buNone/>
            </a:pPr>
            <a:r>
              <a:rPr lang="en-US" dirty="0"/>
              <a:t>	&lt;p&gt; Paragraph 3 &lt;/p&gt;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140968"/>
            <a:ext cx="463251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Some text in an XHTML document may be more important than others</a:t>
            </a:r>
          </a:p>
          <a:p>
            <a:r>
              <a:rPr lang="en-US" sz="3600" dirty="0"/>
              <a:t>For example,</a:t>
            </a:r>
          </a:p>
          <a:p>
            <a:pPr lvl="1"/>
            <a:r>
              <a:rPr lang="en-US" dirty="0"/>
              <a:t>the title in this slide is considered more important than the text here</a:t>
            </a:r>
          </a:p>
          <a:p>
            <a:r>
              <a:rPr lang="pt-BR" sz="3600" dirty="0"/>
              <a:t>Headerelements</a:t>
            </a:r>
          </a:p>
          <a:p>
            <a:pPr lvl="1"/>
            <a:r>
              <a:rPr lang="pt-BR" dirty="0"/>
              <a:t>H1, H2, H3, H4, H5and H6</a:t>
            </a:r>
          </a:p>
          <a:p>
            <a:pPr lvl="1"/>
            <a:r>
              <a:rPr lang="en-US" dirty="0"/>
              <a:t>specifying the relative importance of information</a:t>
            </a:r>
          </a:p>
          <a:p>
            <a:pPr lvl="2"/>
            <a:r>
              <a:rPr lang="en-US" sz="2000" dirty="0"/>
              <a:t>H1-&gt; the most important</a:t>
            </a:r>
          </a:p>
          <a:p>
            <a:pPr lvl="2"/>
            <a:r>
              <a:rPr lang="en-US" dirty="0"/>
              <a:t>H6-&gt; the least important</a:t>
            </a:r>
          </a:p>
          <a:p>
            <a:r>
              <a:rPr lang="en-US" dirty="0"/>
              <a:t>&lt;H1&gt;This is the header&lt;/H1&gt;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Header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sz="2000" dirty="0"/>
              <a:t>&lt;html </a:t>
            </a:r>
            <a:r>
              <a:rPr lang="en-US" sz="2000" dirty="0" err="1"/>
              <a:t>xmlns</a:t>
            </a:r>
            <a:r>
              <a:rPr lang="en-US" sz="2000" dirty="0"/>
              <a:t>="http://www.w3.org/1999/xhtml"&gt;</a:t>
            </a:r>
          </a:p>
          <a:p>
            <a:pPr>
              <a:buNone/>
            </a:pPr>
            <a:r>
              <a:rPr lang="en-US" sz="2000" dirty="0"/>
              <a:t>&lt;head&gt;</a:t>
            </a:r>
          </a:p>
          <a:p>
            <a:pPr>
              <a:buNone/>
            </a:pPr>
            <a:r>
              <a:rPr lang="en-US" sz="2000" dirty="0"/>
              <a:t>	&lt;title&gt;Header Examples&lt;/title&gt;</a:t>
            </a:r>
          </a:p>
          <a:p>
            <a:pPr>
              <a:buNone/>
            </a:pPr>
            <a:r>
              <a:rPr lang="en-US" sz="2000" dirty="0"/>
              <a:t>&lt;/head&gt;</a:t>
            </a:r>
          </a:p>
          <a:p>
            <a:pPr>
              <a:buNone/>
            </a:pPr>
            <a:r>
              <a:rPr lang="en-US" sz="2000" dirty="0"/>
              <a:t>&lt;body&gt;</a:t>
            </a:r>
          </a:p>
          <a:p>
            <a:pPr>
              <a:buNone/>
            </a:pPr>
            <a:r>
              <a:rPr lang="en-US" sz="2000" dirty="0"/>
              <a:t>	&lt;h1&gt;Level-1 (H1)&lt;/h1&gt;</a:t>
            </a:r>
          </a:p>
          <a:p>
            <a:pPr>
              <a:buNone/>
            </a:pPr>
            <a:r>
              <a:rPr lang="pt-BR" sz="2000" dirty="0"/>
              <a:t>	&lt;h2 align="center"&gt;Level-2 (H2)&lt;/h2&gt;</a:t>
            </a:r>
          </a:p>
          <a:p>
            <a:pPr>
              <a:buNone/>
            </a:pPr>
            <a:r>
              <a:rPr lang="en-US" sz="2000" dirty="0"/>
              <a:t>	&lt;h3&gt;Level-3 (H3)&lt;/h3&gt;</a:t>
            </a:r>
          </a:p>
          <a:p>
            <a:pPr>
              <a:buNone/>
            </a:pPr>
            <a:r>
              <a:rPr lang="en-US" sz="2000" dirty="0"/>
              <a:t>	&lt;h4 align="right"&gt;Level-4 (H4)&lt;/h4&gt;</a:t>
            </a:r>
          </a:p>
          <a:p>
            <a:pPr>
              <a:buNone/>
            </a:pPr>
            <a:r>
              <a:rPr lang="en-US" sz="2000" dirty="0"/>
              <a:t>	&lt;h5&gt;Level-5 (H5)&lt;/h5&gt;</a:t>
            </a:r>
          </a:p>
          <a:p>
            <a:pPr>
              <a:buNone/>
            </a:pPr>
            <a:r>
              <a:rPr lang="en-US" sz="2000" dirty="0"/>
              <a:t>	&lt;h6&gt;Level-6 (H6)&lt;/h6&gt;</a:t>
            </a:r>
          </a:p>
          <a:p>
            <a:pPr>
              <a:buNone/>
            </a:pPr>
            <a:r>
              <a:rPr lang="en-US" sz="2000" dirty="0"/>
              <a:t>&lt;/body&gt;</a:t>
            </a:r>
          </a:p>
          <a:p>
            <a:pPr>
              <a:buNone/>
            </a:pPr>
            <a:r>
              <a:rPr lang="en-US" sz="2000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World Wide Web (WWW)</a:t>
            </a:r>
          </a:p>
          <a:p>
            <a:r>
              <a:rPr lang="en-US" dirty="0"/>
              <a:t>Extensible Hypertext Markup Language (XHTML)Paragraphs</a:t>
            </a:r>
          </a:p>
          <a:p>
            <a:pPr lvl="1"/>
            <a:r>
              <a:rPr lang="en-US" dirty="0"/>
              <a:t>Headers</a:t>
            </a:r>
          </a:p>
          <a:p>
            <a:pPr lvl="1"/>
            <a:r>
              <a:rPr lang="en-US" dirty="0"/>
              <a:t>Hyperlinks</a:t>
            </a:r>
          </a:p>
          <a:p>
            <a:pPr lvl="1"/>
            <a:r>
              <a:rPr lang="en-US" dirty="0"/>
              <a:t>Images, Sounds and Videos</a:t>
            </a:r>
          </a:p>
          <a:p>
            <a:pPr lvl="1"/>
            <a:r>
              <a:rPr lang="en-US" dirty="0"/>
              <a:t>Text styles and special characters</a:t>
            </a:r>
          </a:p>
          <a:p>
            <a:pPr lvl="1"/>
            <a:r>
              <a:rPr lang="en-US" dirty="0"/>
              <a:t>Ordered and unordered lists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Header Example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6264696" cy="491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</a:t>
            </a:r>
            <a:r>
              <a:rPr lang="en-US" i="1" dirty="0"/>
              <a:t>element may contain extra information to describe its embedded content </a:t>
            </a:r>
            <a:r>
              <a:rPr lang="en-US" sz="2800" i="1" dirty="0"/>
              <a:t>By means of attributes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pt-BR" dirty="0"/>
              <a:t>&lt;h2 align="center"&gt;Level-2 (H2)&lt;/h2&gt;</a:t>
            </a:r>
          </a:p>
          <a:p>
            <a:pPr lvl="2"/>
            <a:r>
              <a:rPr lang="en-US" dirty="0"/>
              <a:t>align is the attribute</a:t>
            </a:r>
          </a:p>
          <a:p>
            <a:pPr lvl="2"/>
            <a:r>
              <a:rPr lang="en-US" sz="2400" dirty="0"/>
              <a:t>center is its value</a:t>
            </a:r>
          </a:p>
          <a:p>
            <a:pPr lvl="3"/>
            <a:r>
              <a:rPr lang="en-US" dirty="0"/>
              <a:t>Must be enclosed within quotation marks ""in XHTML</a:t>
            </a:r>
          </a:p>
          <a:p>
            <a:pPr lvl="3"/>
            <a:r>
              <a:rPr lang="en-US" dirty="0"/>
              <a:t>Aligning the text at the center of the browse</a:t>
            </a:r>
            <a:endParaRPr lang="en-US" sz="2400" dirty="0"/>
          </a:p>
          <a:p>
            <a:pPr lvl="2"/>
            <a:r>
              <a:rPr lang="en-US" dirty="0"/>
              <a:t>Other possible values</a:t>
            </a:r>
          </a:p>
          <a:p>
            <a:pPr lvl="3"/>
            <a:r>
              <a:rPr lang="en-US" dirty="0"/>
              <a:t>left(default) and right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&lt;A HREF ...&gt;...&lt;/A&gt;</a:t>
            </a:r>
          </a:p>
          <a:p>
            <a:pPr lvl="1"/>
            <a:r>
              <a:rPr lang="en-US" dirty="0"/>
              <a:t>Links can contain images and other text-level elements links to Absolute URL</a:t>
            </a:r>
          </a:p>
          <a:p>
            <a:pPr lvl="1"/>
            <a:r>
              <a:rPr lang="en-US" dirty="0"/>
              <a:t>Use a complete URL beginning with http://</a:t>
            </a:r>
          </a:p>
          <a:p>
            <a:endParaRPr lang="en-US" dirty="0"/>
          </a:p>
          <a:p>
            <a:pPr>
              <a:buNone/>
            </a:pPr>
            <a:r>
              <a:rPr lang="pt-BR" b="1" dirty="0"/>
              <a:t>		&lt;a href="http://domain/path/lecture2.html"&gt;Lecture 2&lt;/a&gt;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Link to Relative URL</a:t>
            </a:r>
          </a:p>
          <a:p>
            <a:r>
              <a:rPr lang="en-US" dirty="0"/>
              <a:t>Use a filename or relative path to filename</a:t>
            </a:r>
          </a:p>
          <a:p>
            <a:r>
              <a:rPr lang="en-US" dirty="0"/>
              <a:t>Interpreted with respect to location of current file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		&lt;a </a:t>
            </a:r>
            <a:r>
              <a:rPr lang="en-US" b="1" dirty="0" err="1"/>
              <a:t>href</a:t>
            </a:r>
            <a:r>
              <a:rPr lang="en-US" b="1" dirty="0"/>
              <a:t>="lecture2.html"&gt;Lecture 2&lt;/a&gt;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Hyperlink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8164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&lt;title&gt;Hyperlinks Examples&lt;/title&gt;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&lt;p&gt;&lt;a </a:t>
            </a:r>
            <a:r>
              <a:rPr lang="en-US" dirty="0" err="1"/>
              <a:t>href</a:t>
            </a:r>
            <a:r>
              <a:rPr lang="en-US" dirty="0"/>
              <a:t>="http://www.hotmail.com/"&gt;my Hotmail&lt;/a&gt;&lt;/p&gt;</a:t>
            </a:r>
          </a:p>
          <a:p>
            <a:pPr>
              <a:buNone/>
            </a:pPr>
            <a:r>
              <a:rPr lang="en-US" dirty="0"/>
              <a:t>	&lt;p&gt;&lt;a </a:t>
            </a:r>
            <a:r>
              <a:rPr lang="en-US" dirty="0" err="1"/>
              <a:t>href</a:t>
            </a:r>
            <a:r>
              <a:rPr lang="en-US" dirty="0"/>
              <a:t>="http://www.yahoo.com/"&gt;my news&lt;/a&gt;&lt;/p&gt;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&lt;p&gt;</a:t>
            </a:r>
          </a:p>
          <a:p>
            <a:pPr>
              <a:buNone/>
            </a:pPr>
            <a:r>
              <a:rPr lang="en-US" dirty="0"/>
              <a:t>	&lt;a </a:t>
            </a:r>
            <a:r>
              <a:rPr lang="en-US" dirty="0" err="1"/>
              <a:t>href</a:t>
            </a:r>
            <a:r>
              <a:rPr lang="en-US" dirty="0"/>
              <a:t>="http://hotmail.com/"&gt;my mail&lt;/a&gt;</a:t>
            </a:r>
          </a:p>
          <a:p>
            <a:pPr>
              <a:buNone/>
            </a:pPr>
            <a:r>
              <a:rPr lang="en-US" dirty="0"/>
              <a:t>&lt;/p&gt;</a:t>
            </a:r>
          </a:p>
          <a:p>
            <a:pPr>
              <a:buNone/>
            </a:pPr>
            <a:r>
              <a:rPr lang="en-US" sz="2800" dirty="0"/>
              <a:t>Nested tags</a:t>
            </a:r>
          </a:p>
          <a:p>
            <a:pPr>
              <a:buNone/>
            </a:pPr>
            <a:r>
              <a:rPr lang="en-US" dirty="0"/>
              <a:t>A pair of tags can contain an another pair of tags</a:t>
            </a:r>
          </a:p>
          <a:p>
            <a:pPr lvl="2"/>
            <a:r>
              <a:rPr lang="en-US" dirty="0"/>
              <a:t>The &lt;a&gt;&lt;/a&gt;tags are contained by the &lt;p&gt;&lt;/p&gt;tags</a:t>
            </a:r>
          </a:p>
          <a:p>
            <a:pPr lvl="3"/>
            <a:r>
              <a:rPr lang="en-US" sz="2400" dirty="0"/>
              <a:t>In our </a:t>
            </a:r>
            <a:r>
              <a:rPr lang="en-US" sz="2400" dirty="0" err="1"/>
              <a:t>example,</a:t>
            </a:r>
            <a:r>
              <a:rPr lang="en-US" dirty="0" err="1"/>
              <a:t>The</a:t>
            </a:r>
            <a:r>
              <a:rPr lang="en-US" dirty="0"/>
              <a:t> hyperlink is in a paragraph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&lt;IMG </a:t>
            </a:r>
            <a:r>
              <a:rPr lang="en-US" dirty="0" err="1"/>
              <a:t>src</a:t>
            </a:r>
            <a:r>
              <a:rPr lang="en-US" dirty="0"/>
              <a:t>=</a:t>
            </a:r>
            <a:r>
              <a:rPr lang="en-US" i="1" dirty="0"/>
              <a:t>"value"/&gt;</a:t>
            </a:r>
          </a:p>
          <a:p>
            <a:pPr lvl="1"/>
            <a:r>
              <a:rPr lang="en-US" dirty="0"/>
              <a:t>Display images of the two most popular formats</a:t>
            </a:r>
          </a:p>
          <a:p>
            <a:pPr lvl="1"/>
            <a:r>
              <a:rPr lang="en-US" dirty="0"/>
              <a:t>.gif (Graphics Interchange Format)</a:t>
            </a:r>
          </a:p>
          <a:p>
            <a:pPr lvl="1"/>
            <a:r>
              <a:rPr lang="en-US" dirty="0"/>
              <a:t>.jpeg/.jpg (Joint Photographic Experts Group)</a:t>
            </a:r>
          </a:p>
          <a:p>
            <a:pPr lvl="1"/>
            <a:endParaRPr lang="en-US" dirty="0"/>
          </a:p>
          <a:p>
            <a:r>
              <a:rPr lang="en-US" dirty="0"/>
              <a:t>Useful attributes</a:t>
            </a:r>
          </a:p>
          <a:p>
            <a:r>
              <a:rPr lang="en-US" dirty="0" err="1"/>
              <a:t>src</a:t>
            </a:r>
            <a:endParaRPr lang="en-US" dirty="0"/>
          </a:p>
          <a:p>
            <a:pPr lvl="3"/>
            <a:r>
              <a:rPr lang="en-US" dirty="0"/>
              <a:t>image file’s location specified in absolute URL or relative URL</a:t>
            </a:r>
          </a:p>
          <a:p>
            <a:r>
              <a:rPr lang="en-US" dirty="0"/>
              <a:t>width</a:t>
            </a:r>
          </a:p>
          <a:p>
            <a:pPr lvl="3"/>
            <a:r>
              <a:rPr lang="en-US" dirty="0"/>
              <a:t>image’s width in pixels</a:t>
            </a:r>
          </a:p>
          <a:p>
            <a:r>
              <a:rPr lang="en-US" dirty="0"/>
              <a:t>height</a:t>
            </a:r>
          </a:p>
          <a:p>
            <a:pPr lvl="3"/>
            <a:r>
              <a:rPr lang="en-US" dirty="0"/>
              <a:t>image’s height in pixels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Image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&lt;title&gt;Image Examples&lt;/title&gt;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&lt;p&gt;&lt;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=“images/abc.jpg“/&gt;&lt;/p&gt;</a:t>
            </a:r>
          </a:p>
          <a:p>
            <a:pPr>
              <a:buNone/>
            </a:pPr>
            <a:r>
              <a:rPr lang="en-US" dirty="0"/>
              <a:t>	&lt;p&gt;&lt;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=“images/def.jpg“ height=“70“ width=“490“/&gt;&lt;/p&gt;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 &amp;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 </a:t>
            </a:r>
          </a:p>
          <a:p>
            <a:pPr lvl="1"/>
            <a:r>
              <a:rPr lang="en-US" dirty="0" err="1"/>
              <a:t>src</a:t>
            </a:r>
            <a:endParaRPr lang="en-US" dirty="0"/>
          </a:p>
          <a:p>
            <a:pPr lvl="2"/>
            <a:r>
              <a:rPr lang="en-US" dirty="0"/>
              <a:t>sound or video file’s location specified in absolute URL or relative URL</a:t>
            </a:r>
          </a:p>
          <a:p>
            <a:endParaRPr lang="en-US" dirty="0"/>
          </a:p>
          <a:p>
            <a:pPr lvl="1"/>
            <a:r>
              <a:rPr lang="en-US" dirty="0" err="1"/>
              <a:t>paramtag</a:t>
            </a:r>
            <a:endParaRPr lang="en-US" dirty="0"/>
          </a:p>
          <a:p>
            <a:pPr lvl="2"/>
            <a:r>
              <a:rPr lang="en-US" dirty="0"/>
              <a:t>specifies parameters related to the document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 &amp; Video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3285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5600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sz="5600" dirty="0"/>
              <a:t>&lt;html </a:t>
            </a:r>
            <a:r>
              <a:rPr lang="en-US" sz="5600" dirty="0" err="1"/>
              <a:t>xmlns</a:t>
            </a:r>
            <a:r>
              <a:rPr lang="en-US" sz="5600" dirty="0"/>
              <a:t>="http://www.w3.org/1999/xhtml"&gt;</a:t>
            </a:r>
          </a:p>
          <a:p>
            <a:pPr>
              <a:buNone/>
            </a:pPr>
            <a:r>
              <a:rPr lang="en-US" sz="5600" dirty="0"/>
              <a:t>&lt;head&gt;</a:t>
            </a:r>
          </a:p>
          <a:p>
            <a:pPr>
              <a:buNone/>
            </a:pPr>
            <a:r>
              <a:rPr lang="en-US" sz="5600" dirty="0"/>
              <a:t>	&lt;title&gt;Image Examples&lt;/title&gt;</a:t>
            </a:r>
          </a:p>
          <a:p>
            <a:pPr>
              <a:buNone/>
            </a:pPr>
            <a:r>
              <a:rPr lang="en-US" sz="5600" dirty="0"/>
              <a:t>&lt;/head&gt;</a:t>
            </a:r>
          </a:p>
          <a:p>
            <a:pPr>
              <a:buNone/>
            </a:pPr>
            <a:r>
              <a:rPr lang="en-US" sz="5600" dirty="0"/>
              <a:t>&lt;body&gt;</a:t>
            </a:r>
          </a:p>
          <a:p>
            <a:pPr>
              <a:buNone/>
            </a:pPr>
            <a:r>
              <a:rPr lang="en-US" sz="5600" dirty="0"/>
              <a:t>	&lt;p&gt; Sound &lt;</a:t>
            </a:r>
            <a:r>
              <a:rPr lang="en-US" sz="5600" dirty="0" err="1"/>
              <a:t>br</a:t>
            </a:r>
            <a:r>
              <a:rPr lang="en-US" sz="5600" dirty="0"/>
              <a:t>/&gt;</a:t>
            </a:r>
          </a:p>
          <a:p>
            <a:pPr>
              <a:buNone/>
            </a:pPr>
            <a:r>
              <a:rPr lang="en-US" sz="5600" dirty="0"/>
              <a:t>	&lt;object type="audio/x-midi"&gt;</a:t>
            </a:r>
          </a:p>
          <a:p>
            <a:pPr lvl="1">
              <a:buNone/>
            </a:pPr>
            <a:r>
              <a:rPr lang="en-US" sz="5200" dirty="0"/>
              <a:t>&lt;</a:t>
            </a:r>
            <a:r>
              <a:rPr lang="en-US" sz="5200" dirty="0" err="1"/>
              <a:t>paramname</a:t>
            </a:r>
            <a:r>
              <a:rPr lang="en-US" sz="5200" dirty="0"/>
              <a:t>="</a:t>
            </a:r>
            <a:r>
              <a:rPr lang="en-US" sz="5200" dirty="0" err="1"/>
              <a:t>src</a:t>
            </a:r>
            <a:r>
              <a:rPr lang="en-US" sz="5200" dirty="0"/>
              <a:t>" value="multimedia/somewhere.mid" /&gt;</a:t>
            </a:r>
          </a:p>
          <a:p>
            <a:pPr>
              <a:buNone/>
            </a:pPr>
            <a:r>
              <a:rPr lang="en-US" sz="5600" dirty="0"/>
              <a:t>	   &lt;</a:t>
            </a:r>
            <a:r>
              <a:rPr lang="en-US" sz="5600" dirty="0" err="1"/>
              <a:t>paramname</a:t>
            </a:r>
            <a:r>
              <a:rPr lang="en-US" sz="5600" dirty="0"/>
              <a:t>="</a:t>
            </a:r>
            <a:r>
              <a:rPr lang="en-US" sz="5600" dirty="0" err="1"/>
              <a:t>autoplay</a:t>
            </a:r>
            <a:r>
              <a:rPr lang="en-US" sz="5600" dirty="0"/>
              <a:t>" value="false" /&gt;</a:t>
            </a:r>
          </a:p>
          <a:p>
            <a:pPr>
              <a:buNone/>
            </a:pPr>
            <a:r>
              <a:rPr lang="en-US" sz="5600" dirty="0"/>
              <a:t> 	   &lt;</a:t>
            </a:r>
            <a:r>
              <a:rPr lang="en-US" sz="5600" dirty="0" err="1"/>
              <a:t>paramname</a:t>
            </a:r>
            <a:r>
              <a:rPr lang="en-US" sz="5600" dirty="0"/>
              <a:t>="</a:t>
            </a:r>
            <a:r>
              <a:rPr lang="en-US" sz="5600" dirty="0" err="1"/>
              <a:t>autoStart</a:t>
            </a:r>
            <a:r>
              <a:rPr lang="en-US" sz="5600" dirty="0"/>
              <a:t>" value="0" /&gt;</a:t>
            </a:r>
          </a:p>
          <a:p>
            <a:pPr>
              <a:buNone/>
            </a:pPr>
            <a:r>
              <a:rPr lang="en-US" sz="5600" dirty="0"/>
              <a:t>	&lt;/object&gt;</a:t>
            </a:r>
          </a:p>
          <a:p>
            <a:pPr>
              <a:buNone/>
            </a:pPr>
            <a:r>
              <a:rPr lang="en-US" sz="5600" dirty="0"/>
              <a:t>	&lt;</a:t>
            </a:r>
            <a:r>
              <a:rPr lang="en-US" sz="5600" dirty="0" err="1"/>
              <a:t>br</a:t>
            </a:r>
            <a:r>
              <a:rPr lang="en-US" sz="5600" dirty="0"/>
              <a:t>/&gt;</a:t>
            </a:r>
          </a:p>
          <a:p>
            <a:pPr>
              <a:buNone/>
            </a:pPr>
            <a:r>
              <a:rPr lang="en-US" sz="5600" dirty="0"/>
              <a:t>	&lt;/p&gt;</a:t>
            </a:r>
          </a:p>
          <a:p>
            <a:endParaRPr lang="en-US" sz="5600" dirty="0"/>
          </a:p>
          <a:p>
            <a:pPr>
              <a:buNone/>
            </a:pPr>
            <a:r>
              <a:rPr lang="en-US" sz="5600" dirty="0"/>
              <a:t>	&lt;p&gt; Movie Clip &lt;</a:t>
            </a:r>
            <a:r>
              <a:rPr lang="en-US" sz="5600" dirty="0" err="1"/>
              <a:t>br</a:t>
            </a:r>
            <a:r>
              <a:rPr lang="en-US" sz="5600" dirty="0"/>
              <a:t>/&gt;</a:t>
            </a:r>
          </a:p>
          <a:p>
            <a:pPr>
              <a:buNone/>
            </a:pPr>
            <a:r>
              <a:rPr lang="en-US" sz="5600" dirty="0"/>
              <a:t>	&lt;object type="video/mpeg"&gt;</a:t>
            </a:r>
          </a:p>
          <a:p>
            <a:pPr>
              <a:buNone/>
            </a:pPr>
            <a:r>
              <a:rPr lang="en-US" sz="5600" dirty="0"/>
              <a:t>	   &lt;</a:t>
            </a:r>
            <a:r>
              <a:rPr lang="en-US" sz="5600" dirty="0" err="1"/>
              <a:t>paramname</a:t>
            </a:r>
            <a:r>
              <a:rPr lang="en-US" sz="5600" dirty="0"/>
              <a:t>="</a:t>
            </a:r>
            <a:r>
              <a:rPr lang="en-US" sz="5600" dirty="0" err="1"/>
              <a:t>src</a:t>
            </a:r>
            <a:r>
              <a:rPr lang="en-US" sz="5600" dirty="0"/>
              <a:t>" value="multimedia/game.mpg" /&gt;</a:t>
            </a:r>
          </a:p>
          <a:p>
            <a:pPr>
              <a:buNone/>
            </a:pPr>
            <a:r>
              <a:rPr lang="en-US" sz="5600" dirty="0"/>
              <a:t>	   &lt;</a:t>
            </a:r>
            <a:r>
              <a:rPr lang="en-US" sz="5600" dirty="0" err="1"/>
              <a:t>paramname</a:t>
            </a:r>
            <a:r>
              <a:rPr lang="en-US" sz="5600" dirty="0"/>
              <a:t>="</a:t>
            </a:r>
            <a:r>
              <a:rPr lang="en-US" sz="5600" dirty="0" err="1"/>
              <a:t>autoplay</a:t>
            </a:r>
            <a:r>
              <a:rPr lang="en-US" sz="5600" dirty="0"/>
              <a:t>" value="false" /&gt;</a:t>
            </a:r>
          </a:p>
          <a:p>
            <a:pPr>
              <a:buNone/>
            </a:pPr>
            <a:r>
              <a:rPr lang="en-US" sz="5600" dirty="0"/>
              <a:t>	   &lt;</a:t>
            </a:r>
            <a:r>
              <a:rPr lang="en-US" sz="5600" dirty="0" err="1"/>
              <a:t>paramname</a:t>
            </a:r>
            <a:r>
              <a:rPr lang="en-US" sz="5600" dirty="0"/>
              <a:t>="</a:t>
            </a:r>
            <a:r>
              <a:rPr lang="en-US" sz="5600" dirty="0" err="1"/>
              <a:t>autoStart</a:t>
            </a:r>
            <a:r>
              <a:rPr lang="en-US" sz="5600" dirty="0"/>
              <a:t>" value="0" /&gt;</a:t>
            </a:r>
          </a:p>
          <a:p>
            <a:pPr>
              <a:buNone/>
            </a:pPr>
            <a:r>
              <a:rPr lang="en-US" sz="5600" dirty="0"/>
              <a:t>	&lt;/object&gt;</a:t>
            </a:r>
          </a:p>
          <a:p>
            <a:pPr>
              <a:buNone/>
            </a:pPr>
            <a:r>
              <a:rPr lang="en-US" sz="5600" dirty="0"/>
              <a:t>	&lt;/p&gt;</a:t>
            </a:r>
          </a:p>
          <a:p>
            <a:pPr>
              <a:buNone/>
            </a:pPr>
            <a:r>
              <a:rPr lang="en-US" sz="5600" dirty="0"/>
              <a:t>	&lt;/body&gt;</a:t>
            </a:r>
          </a:p>
          <a:p>
            <a:pPr>
              <a:buNone/>
            </a:pPr>
            <a:r>
              <a:rPr lang="en-US" sz="5600" dirty="0"/>
              <a:t>&lt;/html&gt;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 &amp; Video Example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4608512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Wide Web (WWW)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Internet -&gt; ~40 years</a:t>
            </a:r>
          </a:p>
          <a:p>
            <a:r>
              <a:rPr lang="en-US" dirty="0"/>
              <a:t>WWW -&gt; ~20 years</a:t>
            </a:r>
          </a:p>
          <a:p>
            <a:r>
              <a:rPr lang="en-US" dirty="0"/>
              <a:t>Allows computer users to locate and view multimedia-based documents from the </a:t>
            </a:r>
            <a:r>
              <a:rPr lang="en-US" dirty="0" err="1"/>
              <a:t>InternetText</a:t>
            </a:r>
            <a:endParaRPr lang="en-US" dirty="0"/>
          </a:p>
          <a:p>
            <a:pPr lvl="1"/>
            <a:r>
              <a:rPr lang="en-US" dirty="0"/>
              <a:t>Graphics</a:t>
            </a:r>
          </a:p>
          <a:p>
            <a:pPr lvl="1"/>
            <a:r>
              <a:rPr lang="en-US" dirty="0"/>
              <a:t>Animations</a:t>
            </a:r>
          </a:p>
          <a:p>
            <a:pPr lvl="1"/>
            <a:r>
              <a:rPr lang="en-US" dirty="0"/>
              <a:t>Audios</a:t>
            </a:r>
          </a:p>
          <a:p>
            <a:pPr lvl="1"/>
            <a:r>
              <a:rPr lang="en-US" dirty="0"/>
              <a:t>Videos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sz="3600" dirty="0"/>
              <a:t>Physical character tags</a:t>
            </a:r>
          </a:p>
          <a:p>
            <a:pPr lvl="1"/>
            <a:r>
              <a:rPr lang="en-US" dirty="0"/>
              <a:t>controls how to format the text</a:t>
            </a:r>
          </a:p>
          <a:p>
            <a:pPr lvl="1"/>
            <a:r>
              <a:rPr lang="en-US" sz="3200" dirty="0" err="1"/>
              <a:t>E.g.,</a:t>
            </a:r>
            <a:r>
              <a:rPr lang="en-US" dirty="0" err="1"/>
              <a:t>bold</a:t>
            </a:r>
            <a:r>
              <a:rPr lang="en-US" dirty="0"/>
              <a:t>, italics, subscript, superscript</a:t>
            </a:r>
          </a:p>
          <a:p>
            <a:pPr lvl="1">
              <a:buNone/>
            </a:pPr>
            <a:endParaRPr lang="en-US" dirty="0"/>
          </a:p>
          <a:p>
            <a:r>
              <a:rPr lang="en-US" sz="3600" dirty="0"/>
              <a:t>Logical character tags</a:t>
            </a:r>
          </a:p>
          <a:p>
            <a:pPr lvl="1"/>
            <a:r>
              <a:rPr lang="en-US" dirty="0"/>
              <a:t>describes how the text is being used</a:t>
            </a:r>
          </a:p>
          <a:p>
            <a:pPr lvl="1"/>
            <a:r>
              <a:rPr lang="en-US" sz="3200" dirty="0" err="1"/>
              <a:t>E.g.,</a:t>
            </a:r>
            <a:r>
              <a:rPr lang="en-US" dirty="0" err="1"/>
              <a:t>citation</a:t>
            </a:r>
            <a:r>
              <a:rPr lang="en-US" dirty="0"/>
              <a:t>, emphasis, definition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For example, though &lt;</a:t>
            </a:r>
            <a:r>
              <a:rPr lang="en-US" dirty="0" err="1"/>
              <a:t>i</a:t>
            </a:r>
            <a:r>
              <a:rPr lang="en-US" dirty="0"/>
              <a:t>&gt;&lt;/</a:t>
            </a:r>
            <a:r>
              <a:rPr lang="en-US" dirty="0" err="1"/>
              <a:t>i</a:t>
            </a:r>
            <a:r>
              <a:rPr lang="en-US" dirty="0"/>
              <a:t>&gt;and &lt;</a:t>
            </a:r>
            <a:r>
              <a:rPr lang="en-US" dirty="0" err="1"/>
              <a:t>em</a:t>
            </a:r>
            <a:r>
              <a:rPr lang="en-US" dirty="0"/>
              <a:t>&gt;&lt;/</a:t>
            </a:r>
            <a:r>
              <a:rPr lang="en-US" dirty="0" err="1"/>
              <a:t>em</a:t>
            </a:r>
            <a:r>
              <a:rPr lang="en-US" dirty="0"/>
              <a:t>&gt; </a:t>
            </a:r>
            <a:r>
              <a:rPr lang="en-US" dirty="0" err="1"/>
              <a:t>mayhave</a:t>
            </a:r>
            <a:r>
              <a:rPr lang="en-US" dirty="0"/>
              <a:t> the same outcome in browser</a:t>
            </a:r>
          </a:p>
          <a:p>
            <a:pPr lvl="1"/>
            <a:r>
              <a:rPr lang="en-US" sz="2400" dirty="0"/>
              <a:t>Use &lt;</a:t>
            </a:r>
            <a:r>
              <a:rPr lang="en-US" sz="2400" dirty="0" err="1"/>
              <a:t>i</a:t>
            </a:r>
            <a:r>
              <a:rPr lang="en-US" sz="2400" dirty="0"/>
              <a:t>&gt;&lt;/</a:t>
            </a:r>
            <a:r>
              <a:rPr lang="en-US" sz="2400" dirty="0" err="1"/>
              <a:t>i</a:t>
            </a:r>
            <a:r>
              <a:rPr lang="en-US" sz="2400" dirty="0"/>
              <a:t>&gt;for the sake of using italics </a:t>
            </a:r>
          </a:p>
          <a:p>
            <a:pPr lvl="1"/>
            <a:r>
              <a:rPr lang="en-US" dirty="0"/>
              <a:t>Use &lt;</a:t>
            </a:r>
            <a:r>
              <a:rPr lang="en-US" dirty="0" err="1"/>
              <a:t>em</a:t>
            </a:r>
            <a:r>
              <a:rPr lang="en-US" dirty="0"/>
              <a:t>&gt;&lt;/</a:t>
            </a:r>
            <a:r>
              <a:rPr lang="en-US" dirty="0" err="1"/>
              <a:t>em</a:t>
            </a:r>
            <a:r>
              <a:rPr lang="en-US" dirty="0"/>
              <a:t>&gt; to convey some special meaning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/>
              <a:t>Physical Character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sz="1200" dirty="0"/>
              <a:t>&lt;html </a:t>
            </a:r>
            <a:r>
              <a:rPr lang="en-US" sz="1200" dirty="0" err="1"/>
              <a:t>xmlns</a:t>
            </a:r>
            <a:r>
              <a:rPr lang="en-US" sz="1200" dirty="0"/>
              <a:t>="http://www.w3.org/1999/xhtml"&gt;</a:t>
            </a:r>
          </a:p>
          <a:p>
            <a:pPr>
              <a:buNone/>
            </a:pPr>
            <a:r>
              <a:rPr lang="en-US" sz="1200" dirty="0"/>
              <a:t>&lt;head&gt;</a:t>
            </a:r>
          </a:p>
          <a:p>
            <a:pPr>
              <a:buNone/>
            </a:pPr>
            <a:r>
              <a:rPr lang="en-US" sz="1200" dirty="0"/>
              <a:t>	&lt;title&gt;Physical Character Styles&lt;/title&gt;</a:t>
            </a:r>
          </a:p>
          <a:p>
            <a:pPr>
              <a:buNone/>
            </a:pPr>
            <a:r>
              <a:rPr lang="en-US" sz="1200" dirty="0"/>
              <a:t>&lt;/head&gt;</a:t>
            </a:r>
          </a:p>
          <a:p>
            <a:pPr>
              <a:buNone/>
            </a:pPr>
            <a:r>
              <a:rPr lang="en-US" sz="1200" dirty="0"/>
              <a:t>&lt;body&gt;</a:t>
            </a:r>
          </a:p>
          <a:p>
            <a:pPr>
              <a:buNone/>
            </a:pPr>
            <a:r>
              <a:rPr lang="en-US" sz="1200" dirty="0"/>
              <a:t>	&lt;h1&gt;Physical Character Styles&lt;/h1&gt;</a:t>
            </a:r>
          </a:p>
          <a:p>
            <a:pPr>
              <a:buNone/>
            </a:pPr>
            <a:r>
              <a:rPr lang="en-US" sz="1200" dirty="0"/>
              <a:t>	&lt;b&gt;Bold&lt;/b&gt;&lt;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</a:t>
            </a:r>
            <a:r>
              <a:rPr lang="en-US" sz="1200" dirty="0" err="1"/>
              <a:t>i</a:t>
            </a:r>
            <a:r>
              <a:rPr lang="en-US" sz="1200" dirty="0"/>
              <a:t>&gt;Italic&lt;/</a:t>
            </a:r>
            <a:r>
              <a:rPr lang="en-US" sz="1200" dirty="0" err="1"/>
              <a:t>i</a:t>
            </a:r>
            <a:r>
              <a:rPr lang="en-US" sz="1200" dirty="0"/>
              <a:t>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</a:t>
            </a:r>
            <a:r>
              <a:rPr lang="en-US" sz="1200" dirty="0" err="1"/>
              <a:t>tt</a:t>
            </a:r>
            <a:r>
              <a:rPr lang="en-US" sz="1200" dirty="0"/>
              <a:t>&gt;Teletype (</a:t>
            </a:r>
            <a:r>
              <a:rPr lang="en-US" sz="1200" dirty="0" err="1"/>
              <a:t>Monospaced</a:t>
            </a:r>
            <a:r>
              <a:rPr lang="en-US" sz="1200" dirty="0"/>
              <a:t>)&lt;/</a:t>
            </a:r>
            <a:r>
              <a:rPr lang="en-US" sz="1200" dirty="0" err="1"/>
              <a:t>tt</a:t>
            </a:r>
            <a:r>
              <a:rPr lang="en-US" sz="1200" dirty="0"/>
              <a:t>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&lt;U&gt;Underlined&lt;/U&gt;&lt;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Subscripts: f&lt;sub&gt;0&lt;/sub&gt; + f&lt;sub&gt;1&lt;/sub&gt;&lt;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fr-FR" sz="1200" dirty="0"/>
              <a:t>	</a:t>
            </a:r>
            <a:r>
              <a:rPr lang="fr-FR" sz="1200" dirty="0" err="1"/>
              <a:t>Superscripts</a:t>
            </a:r>
            <a:r>
              <a:rPr lang="fr-FR" sz="1200" dirty="0"/>
              <a:t>: x&lt;sup&gt;2&lt;/sup&gt; + y&lt;sup&gt;2&lt;/sup&gt;&lt;</a:t>
            </a:r>
            <a:r>
              <a:rPr lang="fr-FR" sz="1200" dirty="0" err="1"/>
              <a:t>br</a:t>
            </a:r>
            <a:r>
              <a:rPr lang="fr-FR" sz="1200" dirty="0"/>
              <a:t>/&gt;</a:t>
            </a:r>
          </a:p>
          <a:p>
            <a:pPr>
              <a:buNone/>
            </a:pPr>
            <a:r>
              <a:rPr lang="en-US" sz="1200" dirty="0"/>
              <a:t>	&lt;small&gt;Smaller&lt;/small&gt;&lt;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&lt;big&gt;Bigger&lt;/big&gt;&lt;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&lt;STRIKE&gt;Strike Through&lt;/STRIKE&gt;&lt;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&lt;b&gt;&lt;</a:t>
            </a:r>
            <a:r>
              <a:rPr lang="en-US" sz="1200" dirty="0" err="1"/>
              <a:t>i</a:t>
            </a:r>
            <a:r>
              <a:rPr lang="en-US" sz="1200" dirty="0"/>
              <a:t>&gt;Bold Italic&lt;/</a:t>
            </a:r>
            <a:r>
              <a:rPr lang="en-US" sz="1200" dirty="0" err="1"/>
              <a:t>i</a:t>
            </a:r>
            <a:r>
              <a:rPr lang="en-US" sz="1200" dirty="0"/>
              <a:t>&gt;&lt;/b&gt;&lt;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&lt;big&gt;&lt;</a:t>
            </a:r>
            <a:r>
              <a:rPr lang="en-US" sz="1200" dirty="0" err="1"/>
              <a:t>tt</a:t>
            </a:r>
            <a:r>
              <a:rPr lang="en-US" sz="1200" dirty="0"/>
              <a:t>&gt;Big </a:t>
            </a:r>
            <a:r>
              <a:rPr lang="en-US" sz="1200" dirty="0" err="1"/>
              <a:t>Monospaced</a:t>
            </a:r>
            <a:r>
              <a:rPr lang="en-US" sz="1200" dirty="0"/>
              <a:t>&lt;/</a:t>
            </a:r>
            <a:r>
              <a:rPr lang="en-US" sz="1200" dirty="0" err="1"/>
              <a:t>tt</a:t>
            </a:r>
            <a:r>
              <a:rPr lang="en-US" sz="1200" dirty="0"/>
              <a:t>&gt;&lt;/big&gt;&lt;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&lt;small&gt;&lt;</a:t>
            </a:r>
            <a:r>
              <a:rPr lang="en-US" sz="1200" dirty="0" err="1"/>
              <a:t>i</a:t>
            </a:r>
            <a:r>
              <a:rPr lang="en-US" sz="1200" dirty="0"/>
              <a:t>&gt;Small Italic&lt;/</a:t>
            </a:r>
            <a:r>
              <a:rPr lang="en-US" sz="1200" dirty="0" err="1"/>
              <a:t>i</a:t>
            </a:r>
            <a:r>
              <a:rPr lang="en-US" sz="1200" dirty="0"/>
              <a:t>&gt;&lt;/small&gt;&lt;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&lt;font color="GRAY"&gt;Gray&lt;/font&gt;&lt;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&lt;del&gt;Delete&lt;/del&gt;&lt;</a:t>
            </a:r>
            <a:r>
              <a:rPr lang="en-US" sz="1200" dirty="0" err="1"/>
              <a:t>br</a:t>
            </a:r>
            <a:r>
              <a:rPr lang="en-US" sz="1200" dirty="0"/>
              <a:t>/&gt;</a:t>
            </a:r>
          </a:p>
          <a:p>
            <a:pPr>
              <a:buNone/>
            </a:pPr>
            <a:r>
              <a:rPr lang="en-US" sz="1200" dirty="0"/>
              <a:t>	&lt;ins&gt;Insert&lt;/ins&gt;&lt;</a:t>
            </a:r>
            <a:r>
              <a:rPr lang="en-US" sz="1200" dirty="0" err="1"/>
              <a:t>br</a:t>
            </a:r>
            <a:r>
              <a:rPr lang="en-US" sz="1200" dirty="0"/>
              <a:t>/&gt; </a:t>
            </a:r>
          </a:p>
          <a:p>
            <a:pPr>
              <a:buNone/>
            </a:pPr>
            <a:r>
              <a:rPr lang="en-US" sz="1200" dirty="0"/>
              <a:t>&lt;/body&gt;</a:t>
            </a:r>
          </a:p>
          <a:p>
            <a:pPr>
              <a:buNone/>
            </a:pPr>
            <a:r>
              <a:rPr lang="en-US" sz="1200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Character Styles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4464496" cy="4980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Character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	&lt;title&gt;Image Examples&lt;/title&gt;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	&lt;h1&gt;Logical Character Styles&lt;/h1&gt;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em</a:t>
            </a:r>
            <a:r>
              <a:rPr lang="en-US" dirty="0"/>
              <a:t>&gt;Emphasized&lt;/</a:t>
            </a:r>
            <a:r>
              <a:rPr lang="en-US" dirty="0" err="1"/>
              <a:t>em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&lt;strong&gt;Strongly Emphasized&lt;/strong&gt;&lt;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&lt;code&gt;Code&lt;/code&gt;&lt;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samp</a:t>
            </a:r>
            <a:r>
              <a:rPr lang="en-US" dirty="0"/>
              <a:t>&gt;Sample Output&lt;/</a:t>
            </a:r>
            <a:r>
              <a:rPr lang="en-US" dirty="0" err="1"/>
              <a:t>samp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kbd</a:t>
            </a:r>
            <a:r>
              <a:rPr lang="en-US" dirty="0"/>
              <a:t>&gt;Keyboard Text&lt;/</a:t>
            </a:r>
            <a:r>
              <a:rPr lang="en-US" dirty="0" err="1"/>
              <a:t>kbd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dfn</a:t>
            </a:r>
            <a:r>
              <a:rPr lang="en-US" dirty="0"/>
              <a:t>&gt;Definition&lt;/</a:t>
            </a:r>
            <a:r>
              <a:rPr lang="en-US" dirty="0" err="1"/>
              <a:t>dfn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var</a:t>
            </a:r>
            <a:r>
              <a:rPr lang="en-US" dirty="0"/>
              <a:t>&gt;Variable&lt;/</a:t>
            </a:r>
            <a:r>
              <a:rPr lang="en-US" dirty="0" err="1"/>
              <a:t>var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&lt;cite&gt;Citation&lt;/cite&gt;&lt;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pt-BR" dirty="0"/>
              <a:t>	&lt;em&gt;&lt;code&gt;Emphasized Code&lt;/code&gt;&lt;/em&gt;&lt;br/&gt;</a:t>
            </a:r>
          </a:p>
          <a:p>
            <a:pPr>
              <a:buNone/>
            </a:pPr>
            <a:r>
              <a:rPr lang="en-US" dirty="0"/>
              <a:t>	&lt;cite&gt;Gray Citation&lt;/cite&gt;&lt;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pPr>
              <a:buNone/>
            </a:pPr>
            <a:r>
              <a:rPr lang="en-US" dirty="0"/>
              <a:t>	&lt;acronym title="Java Development Kit"&gt;JDK Acronym&lt;/acronym&gt;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Character Styles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96752"/>
            <a:ext cx="4680520" cy="49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Preformatted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&lt;PRE&gt; ...&lt;/PRE&gt;</a:t>
            </a:r>
          </a:p>
          <a:p>
            <a:pPr lvl="1"/>
            <a:r>
              <a:rPr lang="en-US" dirty="0"/>
              <a:t>Display the text in exact format typed in XHTML</a:t>
            </a:r>
          </a:p>
          <a:p>
            <a:endParaRPr lang="en-US" dirty="0"/>
          </a:p>
          <a:p>
            <a:r>
              <a:rPr lang="en-US" dirty="0"/>
              <a:t>For example,</a:t>
            </a:r>
          </a:p>
          <a:p>
            <a:pPr>
              <a:buNone/>
            </a:pPr>
            <a:r>
              <a:rPr lang="en-US" dirty="0"/>
              <a:t>	&lt;PRE&gt;</a:t>
            </a:r>
          </a:p>
          <a:p>
            <a:pPr>
              <a:buNone/>
            </a:pPr>
            <a:r>
              <a:rPr lang="en-US" dirty="0"/>
              <a:t>		if (a&lt;b) {</a:t>
            </a:r>
          </a:p>
          <a:p>
            <a:pPr>
              <a:buNone/>
            </a:pPr>
            <a:r>
              <a:rPr lang="en-US" dirty="0"/>
              <a:t>		// do </a:t>
            </a:r>
            <a:r>
              <a:rPr lang="en-US" dirty="0" err="1"/>
              <a:t>sth</a:t>
            </a:r>
            <a:endParaRPr lang="en-US" dirty="0"/>
          </a:p>
          <a:p>
            <a:pPr>
              <a:buNone/>
            </a:pPr>
            <a:r>
              <a:rPr lang="en-US" dirty="0"/>
              <a:t>		} else {</a:t>
            </a:r>
          </a:p>
          <a:p>
            <a:pPr>
              <a:buNone/>
            </a:pPr>
            <a:r>
              <a:rPr lang="en-US" dirty="0"/>
              <a:t>		// do </a:t>
            </a:r>
            <a:r>
              <a:rPr lang="en-US" dirty="0" err="1"/>
              <a:t>sth</a:t>
            </a:r>
            <a:endParaRPr lang="en-US" dirty="0"/>
          </a:p>
          <a:p>
            <a:pPr>
              <a:buNone/>
            </a:pPr>
            <a:r>
              <a:rPr lang="en-US" dirty="0"/>
              <a:t>		}</a:t>
            </a:r>
          </a:p>
          <a:p>
            <a:pPr>
              <a:buNone/>
            </a:pPr>
            <a:r>
              <a:rPr lang="en-US" dirty="0"/>
              <a:t>	&lt;/PRE&gt;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19" y="2852936"/>
            <a:ext cx="431192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Character to be displayed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XHTML code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lt</a:t>
                      </a:r>
                      <a:r>
                        <a:rPr lang="en-US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gt</a:t>
                      </a:r>
                      <a:r>
                        <a:rPr lang="en-US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&amp;amp;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quot</a:t>
                      </a:r>
                      <a:r>
                        <a:rPr lang="en-US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Non-breaking space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nbsp</a:t>
                      </a:r>
                      <a:r>
                        <a:rPr lang="en-US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3608" y="350100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&lt;PRE&gt;</a:t>
            </a:r>
          </a:p>
          <a:p>
            <a:r>
              <a:rPr lang="en-US" sz="2000" dirty="0"/>
              <a:t>if (</a:t>
            </a:r>
            <a:r>
              <a:rPr lang="en-US" sz="2000" dirty="0" err="1"/>
              <a:t>a&amp;lt;b</a:t>
            </a:r>
            <a:r>
              <a:rPr lang="en-US" sz="2000" dirty="0"/>
              <a:t>) {</a:t>
            </a:r>
          </a:p>
          <a:p>
            <a:r>
              <a:rPr lang="en-US" sz="2000" dirty="0"/>
              <a:t>// do </a:t>
            </a:r>
            <a:r>
              <a:rPr lang="en-US" sz="2000" dirty="0" err="1"/>
              <a:t>sth</a:t>
            </a:r>
            <a:endParaRPr lang="en-US" sz="2000" dirty="0"/>
          </a:p>
          <a:p>
            <a:r>
              <a:rPr lang="en-US" sz="2000" dirty="0"/>
              <a:t>} else {</a:t>
            </a:r>
          </a:p>
          <a:p>
            <a:r>
              <a:rPr lang="en-US" sz="2000" dirty="0"/>
              <a:t>// do </a:t>
            </a:r>
            <a:r>
              <a:rPr lang="en-US" sz="2000" dirty="0" err="1"/>
              <a:t>sth</a:t>
            </a:r>
            <a:endParaRPr lang="en-US" sz="2000" dirty="0"/>
          </a:p>
          <a:p>
            <a:r>
              <a:rPr lang="en-US" sz="2000" dirty="0"/>
              <a:t>}</a:t>
            </a:r>
          </a:p>
          <a:p>
            <a:r>
              <a:rPr lang="en-US" sz="2000" dirty="0"/>
              <a:t>&lt;/PRE&gt;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645024"/>
            <a:ext cx="26955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504056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&lt;OL&gt;</a:t>
            </a:r>
          </a:p>
          <a:p>
            <a:pPr>
              <a:buNone/>
            </a:pPr>
            <a:r>
              <a:rPr lang="en-US" dirty="0"/>
              <a:t>	&lt;LI&gt;…&lt;/LI&gt;</a:t>
            </a:r>
          </a:p>
          <a:p>
            <a:pPr>
              <a:buNone/>
            </a:pPr>
            <a:r>
              <a:rPr lang="en-US" dirty="0"/>
              <a:t>	&lt;LI&gt;…&lt;/LI&gt;</a:t>
            </a:r>
          </a:p>
          <a:p>
            <a:pPr>
              <a:buNone/>
            </a:pPr>
            <a:r>
              <a:rPr lang="en-US" dirty="0"/>
              <a:t>&lt;/OL&gt;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Attributes</a:t>
            </a:r>
          </a:p>
          <a:p>
            <a:pPr lvl="1"/>
            <a:r>
              <a:rPr lang="en-US" dirty="0"/>
              <a:t>type</a:t>
            </a:r>
          </a:p>
          <a:p>
            <a:pPr lvl="2"/>
            <a:r>
              <a:rPr lang="en-US" dirty="0"/>
              <a:t>The starting number or alphabet of the list</a:t>
            </a:r>
          </a:p>
          <a:p>
            <a:pPr lvl="2"/>
            <a:r>
              <a:rPr lang="en-US" dirty="0"/>
              <a:t>"1" (default),"</a:t>
            </a:r>
            <a:r>
              <a:rPr lang="en-US" dirty="0" err="1"/>
              <a:t>A","a","I"or"i</a:t>
            </a:r>
            <a:r>
              <a:rPr lang="en-US" dirty="0"/>
              <a:t>"</a:t>
            </a:r>
          </a:p>
          <a:p>
            <a:r>
              <a:rPr lang="en-US" dirty="0"/>
              <a:t>A sample list</a:t>
            </a:r>
          </a:p>
          <a:p>
            <a:pPr>
              <a:buNone/>
            </a:pPr>
            <a:r>
              <a:rPr lang="en-US" dirty="0"/>
              <a:t>	&lt;OL&gt;</a:t>
            </a:r>
          </a:p>
          <a:p>
            <a:pPr>
              <a:buNone/>
            </a:pPr>
            <a:r>
              <a:rPr lang="en-US" dirty="0"/>
              <a:t>		&lt;LI&gt;List Item One&lt;/LI&gt;</a:t>
            </a:r>
          </a:p>
          <a:p>
            <a:pPr>
              <a:buNone/>
            </a:pPr>
            <a:r>
              <a:rPr lang="en-US" dirty="0"/>
              <a:t>		&lt;LI&gt;List Item Two&lt;/LI&gt;</a:t>
            </a:r>
          </a:p>
          <a:p>
            <a:pPr>
              <a:buNone/>
            </a:pPr>
            <a:r>
              <a:rPr lang="en-US" dirty="0"/>
              <a:t>		&lt;LI&gt;List Item Three&lt;/LI&gt;</a:t>
            </a:r>
          </a:p>
          <a:p>
            <a:pPr>
              <a:buNone/>
            </a:pPr>
            <a:r>
              <a:rPr lang="en-US" dirty="0"/>
              <a:t>	&lt;/OL&gt;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492896"/>
            <a:ext cx="291780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432048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&lt;UL&gt;</a:t>
            </a:r>
          </a:p>
          <a:p>
            <a:pPr>
              <a:buNone/>
            </a:pPr>
            <a:r>
              <a:rPr lang="en-US" dirty="0"/>
              <a:t>	&lt;LI&gt;…&lt;/LI&gt;</a:t>
            </a:r>
          </a:p>
          <a:p>
            <a:pPr>
              <a:buNone/>
            </a:pPr>
            <a:r>
              <a:rPr lang="en-US" dirty="0"/>
              <a:t>	&lt;LI&gt;…&lt;/LI&gt;</a:t>
            </a:r>
          </a:p>
          <a:p>
            <a:pPr>
              <a:buNone/>
            </a:pPr>
            <a:r>
              <a:rPr lang="en-US" dirty="0"/>
              <a:t>&lt;/UL&gt;</a:t>
            </a:r>
          </a:p>
          <a:p>
            <a:pPr>
              <a:buNone/>
            </a:pPr>
            <a:r>
              <a:rPr lang="en-US" sz="3200" dirty="0"/>
              <a:t>Attributes</a:t>
            </a:r>
          </a:p>
          <a:p>
            <a:pPr lvl="2"/>
            <a:r>
              <a:rPr lang="en-US" sz="2800" dirty="0"/>
              <a:t>Type</a:t>
            </a:r>
            <a:endParaRPr lang="en-US" dirty="0"/>
          </a:p>
          <a:p>
            <a:pPr lvl="3"/>
            <a:r>
              <a:rPr lang="en-US" dirty="0"/>
              <a:t>DISC (default)</a:t>
            </a:r>
          </a:p>
          <a:p>
            <a:pPr lvl="3"/>
            <a:r>
              <a:rPr lang="en-US" dirty="0"/>
              <a:t>CIRCLE</a:t>
            </a:r>
          </a:p>
          <a:p>
            <a:pPr lvl="3"/>
            <a:r>
              <a:rPr lang="en-US" dirty="0"/>
              <a:t>SQUARE</a:t>
            </a:r>
          </a:p>
          <a:p>
            <a:pPr lvl="2"/>
            <a:endParaRPr lang="en-US" dirty="0"/>
          </a:p>
          <a:p>
            <a:pPr>
              <a:buNone/>
            </a:pPr>
            <a:r>
              <a:rPr lang="en-US" dirty="0"/>
              <a:t>A sample list</a:t>
            </a:r>
          </a:p>
          <a:p>
            <a:pPr>
              <a:buNone/>
            </a:pPr>
            <a:r>
              <a:rPr lang="en-US" dirty="0"/>
              <a:t>&lt;UL&gt;</a:t>
            </a:r>
          </a:p>
          <a:p>
            <a:pPr>
              <a:buNone/>
            </a:pPr>
            <a:r>
              <a:rPr lang="en-US" dirty="0"/>
              <a:t>	&lt;LI&gt;List Item One&lt;/LI&gt;</a:t>
            </a:r>
          </a:p>
          <a:p>
            <a:pPr>
              <a:buNone/>
            </a:pPr>
            <a:r>
              <a:rPr lang="en-US" dirty="0"/>
              <a:t>	&lt;LI&gt;List Item Two&lt;/LI&gt;</a:t>
            </a:r>
          </a:p>
          <a:p>
            <a:pPr>
              <a:buNone/>
            </a:pPr>
            <a:r>
              <a:rPr lang="en-US" dirty="0"/>
              <a:t>	&lt;LI&gt;List Item Three&lt;/LI&gt;</a:t>
            </a:r>
          </a:p>
          <a:p>
            <a:pPr>
              <a:buNone/>
            </a:pPr>
            <a:r>
              <a:rPr lang="en-US" dirty="0"/>
              <a:t>&lt;/UL&gt;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708920"/>
            <a:ext cx="248602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r>
              <a:rPr lang="en-US" dirty="0"/>
              <a:t>Ordered and unordered lists can contain another list in a nested manner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36912"/>
            <a:ext cx="3672408" cy="372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Extensible Hypertext Markup Language (XHTML)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formatting language</a:t>
            </a:r>
          </a:p>
          <a:p>
            <a:r>
              <a:rPr lang="en-US" dirty="0"/>
              <a:t>a file with an extension .</a:t>
            </a:r>
            <a:r>
              <a:rPr lang="en-US" dirty="0" err="1"/>
              <a:t>htm</a:t>
            </a:r>
            <a:r>
              <a:rPr lang="en-US" dirty="0"/>
              <a:t> or .html</a:t>
            </a:r>
          </a:p>
          <a:p>
            <a:r>
              <a:rPr lang="en-US" dirty="0"/>
              <a:t>actually a plain text file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84984"/>
            <a:ext cx="791277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40966"/>
          </a:xfrm>
        </p:spPr>
        <p:txBody>
          <a:bodyPr/>
          <a:lstStyle/>
          <a:p>
            <a:r>
              <a:rPr lang="en-US" dirty="0"/>
              <a:t>Nested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048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sz="1400" dirty="0"/>
              <a:t>&lt;html </a:t>
            </a:r>
            <a:r>
              <a:rPr lang="en-US" sz="1400" dirty="0" err="1"/>
              <a:t>xmlns</a:t>
            </a:r>
            <a:r>
              <a:rPr lang="en-US" sz="1400" dirty="0"/>
              <a:t>="http://www.w3.org/1999/xhtml"&gt;</a:t>
            </a:r>
          </a:p>
          <a:p>
            <a:pPr>
              <a:buNone/>
            </a:pPr>
            <a:r>
              <a:rPr lang="en-US" sz="1400" dirty="0"/>
              <a:t>&lt;head&gt;</a:t>
            </a:r>
          </a:p>
          <a:p>
            <a:pPr>
              <a:buNone/>
            </a:pPr>
            <a:r>
              <a:rPr lang="en-US" sz="1400" dirty="0"/>
              <a:t>	&lt;title&gt;Nested List Example&lt;/title&gt;</a:t>
            </a:r>
          </a:p>
          <a:p>
            <a:pPr>
              <a:buNone/>
            </a:pPr>
            <a:r>
              <a:rPr lang="en-US" sz="1400" dirty="0"/>
              <a:t>&lt;/head&gt;</a:t>
            </a:r>
          </a:p>
          <a:p>
            <a:pPr>
              <a:buNone/>
            </a:pPr>
            <a:r>
              <a:rPr lang="en-US" sz="1400" dirty="0"/>
              <a:t>&lt;body&gt;</a:t>
            </a:r>
          </a:p>
          <a:p>
            <a:pPr>
              <a:buNone/>
            </a:pPr>
            <a:r>
              <a:rPr lang="en-US" sz="1400" dirty="0"/>
              <a:t>	&lt;</a:t>
            </a:r>
            <a:r>
              <a:rPr lang="en-US" sz="1400" dirty="0" err="1"/>
              <a:t>ol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&lt;</a:t>
            </a:r>
            <a:r>
              <a:rPr lang="en-US" sz="1400" dirty="0" err="1"/>
              <a:t>li</a:t>
            </a:r>
            <a:r>
              <a:rPr lang="en-US" sz="1400" dirty="0"/>
              <a:t>&gt;Section 1&lt;/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&lt;</a:t>
            </a:r>
            <a:r>
              <a:rPr lang="en-US" sz="1400" dirty="0" err="1"/>
              <a:t>li</a:t>
            </a:r>
            <a:r>
              <a:rPr lang="en-US" sz="1400" dirty="0"/>
              <a:t>&gt;Section 2</a:t>
            </a:r>
          </a:p>
          <a:p>
            <a:pPr>
              <a:buNone/>
            </a:pPr>
            <a:r>
              <a:rPr lang="en-US" sz="1400" dirty="0"/>
              <a:t>		&lt;</a:t>
            </a:r>
            <a:r>
              <a:rPr lang="en-US" sz="1400" dirty="0" err="1"/>
              <a:t>ol</a:t>
            </a:r>
            <a:r>
              <a:rPr lang="en-US" sz="1400" dirty="0"/>
              <a:t> type="I"&gt;</a:t>
            </a:r>
          </a:p>
          <a:p>
            <a:pPr>
              <a:buNone/>
            </a:pPr>
            <a:r>
              <a:rPr lang="en-US" sz="1400" dirty="0"/>
              <a:t>			&lt;</a:t>
            </a:r>
            <a:r>
              <a:rPr lang="en-US" sz="1400" dirty="0" err="1"/>
              <a:t>li</a:t>
            </a:r>
            <a:r>
              <a:rPr lang="en-US" sz="1400" dirty="0"/>
              <a:t>&gt;Subsection 1&lt;/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&lt;</a:t>
            </a:r>
            <a:r>
              <a:rPr lang="en-US" sz="1400" dirty="0" err="1"/>
              <a:t>li</a:t>
            </a:r>
            <a:r>
              <a:rPr lang="en-US" sz="1400" dirty="0"/>
              <a:t>&gt;Subsection 2</a:t>
            </a:r>
          </a:p>
          <a:p>
            <a:pPr>
              <a:buNone/>
            </a:pPr>
            <a:r>
              <a:rPr lang="en-US" sz="1400" dirty="0"/>
              <a:t>				&lt;</a:t>
            </a:r>
            <a:r>
              <a:rPr lang="en-US" sz="1400" dirty="0" err="1"/>
              <a:t>ul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		&lt;</a:t>
            </a:r>
            <a:r>
              <a:rPr lang="en-US" sz="1400" dirty="0" err="1"/>
              <a:t>li</a:t>
            </a:r>
            <a:r>
              <a:rPr lang="en-US" sz="1400" dirty="0"/>
              <a:t>&gt;Example 1&lt;/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		&lt;</a:t>
            </a:r>
            <a:r>
              <a:rPr lang="en-US" sz="1400" dirty="0" err="1"/>
              <a:t>li</a:t>
            </a:r>
            <a:r>
              <a:rPr lang="en-US" sz="1400" dirty="0"/>
              <a:t>&gt;Example 2&lt;/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	&lt;/</a:t>
            </a:r>
            <a:r>
              <a:rPr lang="en-US" sz="1400" dirty="0" err="1"/>
              <a:t>ul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	&lt;</a:t>
            </a:r>
            <a:r>
              <a:rPr lang="en-US" sz="1400" dirty="0" err="1"/>
              <a:t>li</a:t>
            </a:r>
            <a:r>
              <a:rPr lang="en-US" sz="1400" dirty="0"/>
              <a:t>&gt;Subsection 3&lt;/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	&lt;/</a:t>
            </a:r>
            <a:r>
              <a:rPr lang="en-US" sz="1400" dirty="0" err="1"/>
              <a:t>ol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&lt;/</a:t>
            </a:r>
            <a:r>
              <a:rPr lang="en-US" sz="1400" dirty="0" err="1"/>
              <a:t>li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	&lt;/</a:t>
            </a:r>
            <a:r>
              <a:rPr lang="en-US" sz="1400" dirty="0" err="1"/>
              <a:t>ol</a:t>
            </a:r>
            <a:r>
              <a:rPr lang="en-US" sz="1400" dirty="0"/>
              <a:t>&gt;</a:t>
            </a:r>
          </a:p>
          <a:p>
            <a:pPr>
              <a:buNone/>
            </a:pPr>
            <a:r>
              <a:rPr lang="en-US" sz="1400" dirty="0"/>
              <a:t>&lt;/body&gt;</a:t>
            </a:r>
          </a:p>
          <a:p>
            <a:pPr>
              <a:buNone/>
            </a:pPr>
            <a:r>
              <a:rPr lang="en-US" sz="1400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Extensible Hypertext Markup Language (XHTML)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Language</a:t>
            </a:r>
          </a:p>
          <a:p>
            <a:pPr lvl="1"/>
            <a:r>
              <a:rPr lang="en-US" dirty="0"/>
              <a:t>a system of signs used for communication –written and oral</a:t>
            </a:r>
          </a:p>
          <a:p>
            <a:pPr lvl="1"/>
            <a:r>
              <a:rPr lang="en-US" dirty="0"/>
              <a:t>XHTML is a language for communicating with Web browsers</a:t>
            </a:r>
          </a:p>
          <a:p>
            <a:endParaRPr lang="en-US" dirty="0"/>
          </a:p>
          <a:p>
            <a:r>
              <a:rPr lang="en-US" sz="3600" dirty="0"/>
              <a:t>Markup</a:t>
            </a:r>
          </a:p>
          <a:p>
            <a:pPr lvl="1"/>
            <a:r>
              <a:rPr lang="en-US" dirty="0"/>
              <a:t>the process of marking the content of the Webpage with directions about font type and size, indentation, spacing, etc</a:t>
            </a:r>
          </a:p>
          <a:p>
            <a:pPr lvl="1"/>
            <a:r>
              <a:rPr lang="en-US" dirty="0"/>
              <a:t>by means of “tags”</a:t>
            </a:r>
          </a:p>
          <a:p>
            <a:pPr lvl="2"/>
            <a:r>
              <a:rPr lang="en-US" dirty="0"/>
              <a:t>E.g.,&lt;b&gt;Hello, baby!&lt;/b&gt;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Extensible Hypertext Markup Language (XHTML)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Text</a:t>
            </a:r>
          </a:p>
          <a:p>
            <a:pPr lvl="1"/>
            <a:r>
              <a:rPr lang="en-US" dirty="0"/>
              <a:t>the fundamental representation of letters or symbols without any decoration</a:t>
            </a:r>
          </a:p>
          <a:p>
            <a:pPr lvl="1"/>
            <a:r>
              <a:rPr lang="en-US" dirty="0"/>
              <a:t>no bold, underline, and italics information associated with the “text”</a:t>
            </a:r>
          </a:p>
          <a:p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Extensible Hypertext Markup Language (XHTML)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Hyper</a:t>
            </a:r>
          </a:p>
          <a:p>
            <a:pPr lvl="1"/>
            <a:r>
              <a:rPr lang="en-US" dirty="0"/>
              <a:t>combined with the term “text” above</a:t>
            </a:r>
          </a:p>
          <a:p>
            <a:pPr lvl="1"/>
            <a:r>
              <a:rPr lang="en-US" dirty="0"/>
              <a:t>an concept developed from </a:t>
            </a:r>
            <a:r>
              <a:rPr lang="en-US" dirty="0" err="1"/>
              <a:t>VannevarBush's</a:t>
            </a:r>
            <a:r>
              <a:rPr lang="en-US" dirty="0"/>
              <a:t> 1932 visionary brainchild known as the “</a:t>
            </a:r>
            <a:r>
              <a:rPr lang="en-US" dirty="0" err="1"/>
              <a:t>memex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a document is no longer linear</a:t>
            </a:r>
          </a:p>
          <a:p>
            <a:pPr lvl="2"/>
            <a:r>
              <a:rPr lang="en-US" dirty="0"/>
              <a:t>sentence1 precedes sentence 2, which in turn precedes sentence 3, and so it goes on up the levels so that chapter 1 precedes chapter 2, which precedes chapter 3, and so 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hypertext document contains links, and by clicking a link, a user is taken to a different page or different part of the same page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/>
              <a:t>XHTML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35280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/>
              <a:t>&lt;!DOCTYPE html PUBLIC "-//W3C//DTD XHTML 1.0 Transitional//EN" "http://www.w3.org/TR/xhtml1/DTD/xhtml1-transitional.dtd"&gt;</a:t>
            </a:r>
          </a:p>
          <a:p>
            <a:pPr>
              <a:buNone/>
            </a:pPr>
            <a:r>
              <a:rPr lang="en-US" sz="1600" dirty="0"/>
              <a:t>&lt;html </a:t>
            </a:r>
            <a:r>
              <a:rPr lang="en-US" sz="1600" dirty="0" err="1"/>
              <a:t>xmlns</a:t>
            </a:r>
            <a:r>
              <a:rPr lang="en-US" sz="1600" dirty="0"/>
              <a:t>="http://www.w3.org/1999/xhtml"&gt;</a:t>
            </a:r>
          </a:p>
          <a:p>
            <a:pPr>
              <a:buNone/>
            </a:pPr>
            <a:r>
              <a:rPr lang="en-US" sz="1600" dirty="0"/>
              <a:t>&lt;head&gt;</a:t>
            </a:r>
          </a:p>
          <a:p>
            <a:pPr>
              <a:buNone/>
            </a:pPr>
            <a:r>
              <a:rPr lang="en-US" sz="1600" dirty="0"/>
              <a:t>&lt;title&gt;Richard B&lt;/title&gt;</a:t>
            </a:r>
          </a:p>
          <a:p>
            <a:pPr>
              <a:buNone/>
            </a:pPr>
            <a:r>
              <a:rPr lang="en-US" sz="1600" dirty="0"/>
              <a:t>&lt;/head&gt;</a:t>
            </a:r>
          </a:p>
          <a:p>
            <a:pPr>
              <a:buNone/>
            </a:pPr>
            <a:r>
              <a:rPr lang="en-US" sz="1600" dirty="0"/>
              <a:t>&lt;body&gt;</a:t>
            </a:r>
          </a:p>
          <a:p>
            <a:pPr>
              <a:buNone/>
            </a:pPr>
            <a:r>
              <a:rPr lang="en-US" sz="1600" dirty="0"/>
              <a:t>&lt;h1 align="center"&gt;Home Page for Richard B&lt;/h1&gt;</a:t>
            </a:r>
          </a:p>
          <a:p>
            <a:pPr>
              <a:buNone/>
            </a:pPr>
            <a:r>
              <a:rPr lang="en-US" sz="1600" dirty="0"/>
              <a:t>&lt;hr /&gt;</a:t>
            </a:r>
          </a:p>
          <a:p>
            <a:pPr>
              <a:buNone/>
            </a:pPr>
            <a:r>
              <a:rPr lang="en-US" sz="1600" dirty="0"/>
              <a:t>&lt;p&gt;&lt;</a:t>
            </a:r>
            <a:r>
              <a:rPr lang="en-US" sz="1600" dirty="0" err="1"/>
              <a:t>imgsrc</a:t>
            </a:r>
            <a:r>
              <a:rPr lang="en-US" sz="1600" dirty="0"/>
              <a:t>="images/rb.jpg" width="30" height="90" alt="photo" /&gt;&lt;/p&gt;</a:t>
            </a:r>
          </a:p>
          <a:p>
            <a:pPr>
              <a:buNone/>
            </a:pPr>
            <a:r>
              <a:rPr lang="en-US" sz="1600" dirty="0"/>
              <a:t>Business Analysis&lt;</a:t>
            </a:r>
            <a:r>
              <a:rPr lang="en-US" sz="1600" dirty="0" err="1"/>
              <a:t>br</a:t>
            </a:r>
            <a:r>
              <a:rPr lang="en-US" sz="1600" dirty="0"/>
              <a:t>/&gt;</a:t>
            </a:r>
          </a:p>
          <a:p>
            <a:pPr>
              <a:buNone/>
            </a:pPr>
            <a:r>
              <a:rPr lang="en-US" sz="1600" dirty="0"/>
              <a:t>&lt;a </a:t>
            </a:r>
            <a:r>
              <a:rPr lang="en-US" sz="1600" dirty="0" err="1"/>
              <a:t>href</a:t>
            </a:r>
            <a:r>
              <a:rPr lang="en-US" sz="1600" dirty="0"/>
              <a:t>="http://www.abc-bank.com/"&gt;ABC Bank&lt;/a&gt;&lt;</a:t>
            </a:r>
            <a:r>
              <a:rPr lang="en-US" sz="1600" dirty="0" err="1"/>
              <a:t>br</a:t>
            </a:r>
            <a:r>
              <a:rPr lang="en-US" sz="1600" dirty="0"/>
              <a:t>/&gt;</a:t>
            </a:r>
          </a:p>
          <a:p>
            <a:pPr>
              <a:buNone/>
            </a:pPr>
            <a:r>
              <a:rPr lang="en-US" sz="1600" dirty="0"/>
              <a:t>1234 ABC Bank&lt;</a:t>
            </a:r>
            <a:r>
              <a:rPr lang="en-US" sz="1600" dirty="0" err="1"/>
              <a:t>br</a:t>
            </a:r>
            <a:r>
              <a:rPr lang="en-US" sz="1600" dirty="0"/>
              <a:t>/&gt;</a:t>
            </a:r>
          </a:p>
          <a:p>
            <a:pPr>
              <a:buNone/>
            </a:pPr>
            <a:r>
              <a:rPr lang="en-US" sz="1600" dirty="0"/>
              <a:t>ABC Street, Hong Kong&lt;</a:t>
            </a:r>
            <a:r>
              <a:rPr lang="en-US" sz="1600" dirty="0" err="1"/>
              <a:t>br</a:t>
            </a:r>
            <a:r>
              <a:rPr lang="en-US" sz="1600" dirty="0"/>
              <a:t>/&gt;</a:t>
            </a:r>
          </a:p>
          <a:p>
            <a:pPr>
              <a:buNone/>
            </a:pPr>
            <a:r>
              <a:rPr lang="pt-BR" sz="1600" dirty="0"/>
              <a:t>&lt;i&gt;Email:&lt;/i&gt; &lt;a href="mailto:richard@abc-bank.com"&gt;richard@abc-bank.com&lt;/a&gt;&lt;br/&gt;</a:t>
            </a:r>
          </a:p>
          <a:p>
            <a:pPr>
              <a:buNone/>
            </a:pPr>
            <a:r>
              <a:rPr lang="en-US" sz="1600" dirty="0"/>
              <a:t>&lt;</a:t>
            </a:r>
            <a:r>
              <a:rPr lang="en-US" sz="1600" dirty="0" err="1"/>
              <a:t>i</a:t>
            </a:r>
            <a:r>
              <a:rPr lang="en-US" sz="1600" dirty="0"/>
              <a:t>&gt;Phone:&lt;/</a:t>
            </a:r>
            <a:r>
              <a:rPr lang="en-US" sz="1600" dirty="0" err="1"/>
              <a:t>i</a:t>
            </a:r>
            <a:r>
              <a:rPr lang="en-US" sz="1600" dirty="0"/>
              <a:t>&gt; (852) 4321-1234&lt;</a:t>
            </a:r>
            <a:r>
              <a:rPr lang="en-US" sz="1600" dirty="0" err="1"/>
              <a:t>brclear</a:t>
            </a:r>
            <a:r>
              <a:rPr lang="en-US" sz="1600" dirty="0"/>
              <a:t>="all" /&gt;</a:t>
            </a:r>
          </a:p>
          <a:p>
            <a:pPr>
              <a:buNone/>
            </a:pPr>
            <a:r>
              <a:rPr lang="en-US" sz="1600" dirty="0"/>
              <a:t>&lt;p&gt; Hi I am Richard! &lt;/p&gt;</a:t>
            </a:r>
          </a:p>
          <a:p>
            <a:pPr>
              <a:buNone/>
            </a:pPr>
            <a:r>
              <a:rPr lang="en-US" sz="1600" dirty="0"/>
              <a:t>&lt;/body&gt;</a:t>
            </a:r>
          </a:p>
          <a:p>
            <a:pPr>
              <a:buNone/>
            </a:pPr>
            <a:r>
              <a:rPr lang="en-US" sz="1600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see in </a:t>
            </a:r>
            <a:r>
              <a:rPr lang="en-US" dirty="0" err="1"/>
              <a:t>Broswer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4896544" cy="50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1448</Words>
  <Application>Microsoft Office PowerPoint</Application>
  <PresentationFormat>On-screen Show (4:3)</PresentationFormat>
  <Paragraphs>453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佈景主題</vt:lpstr>
      <vt:lpstr>  Introduction to XHTML</vt:lpstr>
      <vt:lpstr>PowerPoint Presentation</vt:lpstr>
      <vt:lpstr>World Wide Web (WWW)</vt:lpstr>
      <vt:lpstr>Extensible Hypertext Markup Language (XHTML)</vt:lpstr>
      <vt:lpstr>Extensible Hypertext Markup Language (XHTML)</vt:lpstr>
      <vt:lpstr>Extensible Hypertext Markup Language (XHTML)</vt:lpstr>
      <vt:lpstr>Extensible Hypertext Markup Language (XHTML)</vt:lpstr>
      <vt:lpstr>XHTML Example</vt:lpstr>
      <vt:lpstr>What you can see in Broswer</vt:lpstr>
      <vt:lpstr>XHTML Document Template</vt:lpstr>
      <vt:lpstr>XHTML Document Template</vt:lpstr>
      <vt:lpstr>First XHTML Example</vt:lpstr>
      <vt:lpstr>XHTML Main Elements</vt:lpstr>
      <vt:lpstr>XHTML Main Elements</vt:lpstr>
      <vt:lpstr>XHTML Main Elements</vt:lpstr>
      <vt:lpstr>XHTML Main Elements</vt:lpstr>
      <vt:lpstr>A Paragraph Example</vt:lpstr>
      <vt:lpstr>Headers</vt:lpstr>
      <vt:lpstr>A Header Example</vt:lpstr>
      <vt:lpstr>A Header Example</vt:lpstr>
      <vt:lpstr>Attributes</vt:lpstr>
      <vt:lpstr>Hyperlinks</vt:lpstr>
      <vt:lpstr>A Hyperlink Example</vt:lpstr>
      <vt:lpstr>Nested Tags</vt:lpstr>
      <vt:lpstr>Images</vt:lpstr>
      <vt:lpstr>An Image Example</vt:lpstr>
      <vt:lpstr>Sound &amp; Video</vt:lpstr>
      <vt:lpstr>Sound &amp; Video Example</vt:lpstr>
      <vt:lpstr>Sound &amp; Video Example</vt:lpstr>
      <vt:lpstr>Character Styles</vt:lpstr>
      <vt:lpstr>Physical Character Styles</vt:lpstr>
      <vt:lpstr>Physical Character Styles</vt:lpstr>
      <vt:lpstr>Logical Character Styles</vt:lpstr>
      <vt:lpstr>Physical Character Styles</vt:lpstr>
      <vt:lpstr>Preformatted paragraph</vt:lpstr>
      <vt:lpstr>Special Characters</vt:lpstr>
      <vt:lpstr>Ordered List</vt:lpstr>
      <vt:lpstr>Unordered List</vt:lpstr>
      <vt:lpstr>Nested Lists</vt:lpstr>
      <vt:lpstr>Nested Lists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Introduction to XHTML</dc:title>
  <dc:creator>Vendeo Leung</dc:creator>
  <cp:lastModifiedBy>owner</cp:lastModifiedBy>
  <cp:revision>20</cp:revision>
  <dcterms:created xsi:type="dcterms:W3CDTF">2012-08-21T17:34:53Z</dcterms:created>
  <dcterms:modified xsi:type="dcterms:W3CDTF">2018-09-11T04:55:18Z</dcterms:modified>
</cp:coreProperties>
</file>