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9" r:id="rId14"/>
    <p:sldId id="311" r:id="rId15"/>
    <p:sldId id="312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2" r:id="rId24"/>
    <p:sldId id="323" r:id="rId2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9B268-F0F9-4F18-954E-C27858FF5285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90F83-344F-4655-98BC-301EFC265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9F5F0-DBC6-45E8-849D-C5F772D23324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DFB75-7E60-4EED-AE6C-27CB3DF8BE1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2014/9/16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Introduction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9036050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In this module we are going to be looking at the development of dynamic websites.</a:t>
            </a:r>
          </a:p>
          <a:p>
            <a:pPr lvl="1"/>
            <a:endParaRPr lang="en-GB" sz="1000" smtClean="0"/>
          </a:p>
          <a:p>
            <a:pPr lvl="1"/>
            <a:r>
              <a:rPr lang="en-GB" smtClean="0"/>
              <a:t>Over the past ten or so years, websites have become more and more interactive.</a:t>
            </a:r>
          </a:p>
          <a:p>
            <a:pPr lvl="2"/>
            <a:r>
              <a:rPr lang="en-GB" sz="2600" smtClean="0"/>
              <a:t>The web has changed a lot in that time.</a:t>
            </a:r>
          </a:p>
          <a:p>
            <a:pPr lvl="2"/>
            <a:endParaRPr lang="en-GB" sz="1000" smtClean="0"/>
          </a:p>
          <a:p>
            <a:pPr lvl="1"/>
            <a:r>
              <a:rPr lang="en-GB" smtClean="0"/>
              <a:t>When the Internet was first becoming a mainstream resource, static web pages were the norm.</a:t>
            </a:r>
          </a:p>
          <a:p>
            <a:pPr lvl="2"/>
            <a:r>
              <a:rPr lang="en-GB" sz="2600" smtClean="0"/>
              <a:t>Perhaps with some animated graphics if you were feeling artistic.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r>
              <a:rPr lang="en-GB" smtClean="0"/>
              <a:t>Presentation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07950" y="1125538"/>
            <a:ext cx="8856663" cy="4535487"/>
          </a:xfrm>
        </p:spPr>
        <p:txBody>
          <a:bodyPr/>
          <a:lstStyle/>
          <a:p>
            <a:pPr lvl="1"/>
            <a:r>
              <a:rPr lang="en-GB" smtClean="0"/>
              <a:t>Much of what is done at the </a:t>
            </a:r>
            <a:r>
              <a:rPr lang="en-GB" b="1" i="1" smtClean="0">
                <a:solidFill>
                  <a:srgbClr val="72989C"/>
                </a:solidFill>
              </a:rPr>
              <a:t>presentation level </a:t>
            </a:r>
            <a:r>
              <a:rPr lang="en-GB" smtClean="0"/>
              <a:t>is to do with the </a:t>
            </a:r>
            <a:r>
              <a:rPr lang="en-GB" b="1" i="1" smtClean="0">
                <a:solidFill>
                  <a:srgbClr val="72989C"/>
                </a:solidFill>
              </a:rPr>
              <a:t>user experience</a:t>
            </a:r>
            <a:r>
              <a:rPr lang="en-GB" smtClean="0"/>
              <a:t>.</a:t>
            </a:r>
          </a:p>
          <a:p>
            <a:pPr lvl="2"/>
            <a:r>
              <a:rPr lang="en-GB" smtClean="0"/>
              <a:t>Formatting the website properly</a:t>
            </a:r>
          </a:p>
          <a:p>
            <a:pPr lvl="2"/>
            <a:r>
              <a:rPr lang="en-GB" smtClean="0"/>
              <a:t>Handling simple data validation</a:t>
            </a:r>
          </a:p>
          <a:p>
            <a:pPr lvl="2"/>
            <a:r>
              <a:rPr lang="en-GB" smtClean="0"/>
              <a:t>Animation and interface flourishes</a:t>
            </a:r>
          </a:p>
          <a:p>
            <a:pPr lvl="2"/>
            <a:endParaRPr lang="en-GB" sz="600" smtClean="0"/>
          </a:p>
          <a:p>
            <a:pPr lvl="1"/>
            <a:r>
              <a:rPr lang="en-GB" smtClean="0"/>
              <a:t>It is more seamless for this to be handled in the user’s client browser.</a:t>
            </a:r>
          </a:p>
          <a:p>
            <a:pPr lvl="1"/>
            <a:endParaRPr lang="en-GB" sz="600" smtClean="0"/>
          </a:p>
          <a:p>
            <a:pPr lvl="1"/>
            <a:r>
              <a:rPr lang="en-GB" smtClean="0"/>
              <a:t>When updated data is required (to update the user interface), that request is sent to the application layer.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r>
              <a:rPr lang="en-GB" smtClean="0"/>
              <a:t>Application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7950" y="1052513"/>
            <a:ext cx="8640763" cy="4318000"/>
          </a:xfrm>
        </p:spPr>
        <p:txBody>
          <a:bodyPr>
            <a:normAutofit lnSpcReduction="10000"/>
          </a:bodyPr>
          <a:lstStyle/>
          <a:p>
            <a:pPr lvl="1"/>
            <a:r>
              <a:rPr lang="en-GB" dirty="0" smtClean="0"/>
              <a:t>The </a:t>
            </a:r>
            <a:r>
              <a:rPr lang="en-GB" b="1" i="1" dirty="0" smtClean="0">
                <a:solidFill>
                  <a:srgbClr val="72989C"/>
                </a:solidFill>
              </a:rPr>
              <a:t>application layer </a:t>
            </a:r>
            <a:r>
              <a:rPr lang="en-GB" dirty="0" smtClean="0"/>
              <a:t>handles all the </a:t>
            </a:r>
            <a:r>
              <a:rPr lang="en-GB" b="1" i="1" dirty="0" smtClean="0">
                <a:solidFill>
                  <a:srgbClr val="72989C"/>
                </a:solidFill>
              </a:rPr>
              <a:t>functionality</a:t>
            </a:r>
            <a:r>
              <a:rPr lang="en-GB" dirty="0" smtClean="0"/>
              <a:t>.</a:t>
            </a:r>
          </a:p>
          <a:p>
            <a:pPr lvl="2"/>
            <a:r>
              <a:rPr lang="en-GB" dirty="0" smtClean="0"/>
              <a:t>The things that you would generally think of as the ‘programming’</a:t>
            </a:r>
          </a:p>
          <a:p>
            <a:pPr lvl="2"/>
            <a:r>
              <a:rPr lang="en-GB" dirty="0" smtClean="0"/>
              <a:t>Often referred to as the ‘business logic’</a:t>
            </a:r>
          </a:p>
          <a:p>
            <a:pPr lvl="1"/>
            <a:r>
              <a:rPr lang="en-GB" dirty="0" smtClean="0"/>
              <a:t>Most often handled on the server via a language such as PHP</a:t>
            </a:r>
          </a:p>
          <a:p>
            <a:pPr lvl="1"/>
            <a:r>
              <a:rPr lang="en-GB" dirty="0" smtClean="0"/>
              <a:t>Also serves as the mediator between the presentation and the data.</a:t>
            </a:r>
          </a:p>
          <a:p>
            <a:pPr lvl="2"/>
            <a:r>
              <a:rPr lang="en-GB" dirty="0" smtClean="0"/>
              <a:t>All interaction between those two should be done via this layer.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71438" y="188913"/>
            <a:ext cx="8964612" cy="1143000"/>
          </a:xfrm>
        </p:spPr>
        <p:txBody>
          <a:bodyPr/>
          <a:lstStyle/>
          <a:p>
            <a:r>
              <a:rPr lang="en-GB" smtClean="0"/>
              <a:t>Data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4925" y="1270000"/>
            <a:ext cx="8856663" cy="4319588"/>
          </a:xfrm>
        </p:spPr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</a:pPr>
            <a:r>
              <a:rPr lang="en-GB" smtClean="0"/>
              <a:t>The </a:t>
            </a:r>
            <a:r>
              <a:rPr lang="en-GB" b="1" i="1" smtClean="0">
                <a:solidFill>
                  <a:srgbClr val="72989C"/>
                </a:solidFill>
              </a:rPr>
              <a:t>data layer </a:t>
            </a:r>
            <a:r>
              <a:rPr lang="en-GB" smtClean="0"/>
              <a:t>is responsible for </a:t>
            </a:r>
            <a:r>
              <a:rPr lang="en-GB" b="1" i="1" smtClean="0">
                <a:solidFill>
                  <a:srgbClr val="72989C"/>
                </a:solidFill>
              </a:rPr>
              <a:t>optimised data access</a:t>
            </a:r>
            <a:endParaRPr lang="en-GB" b="1" i="1" smtClean="0"/>
          </a:p>
          <a:p>
            <a:pPr lvl="2">
              <a:spcAft>
                <a:spcPts val="600"/>
              </a:spcAft>
            </a:pPr>
            <a:r>
              <a:rPr lang="en-GB" sz="2600" smtClean="0"/>
              <a:t>This </a:t>
            </a:r>
            <a:r>
              <a:rPr lang="en-GB" sz="2600" b="1" i="1" smtClean="0">
                <a:solidFill>
                  <a:srgbClr val="72989C"/>
                </a:solidFill>
              </a:rPr>
              <a:t>can</a:t>
            </a:r>
            <a:r>
              <a:rPr lang="en-GB" sz="2600" smtClean="0"/>
              <a:t> be done in the application layer, but there are benefits to using a dedicated layer.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This is most often handled using a database management system such as MySQL.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The data layer can handle caching of data, and persistent storage.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It can also handle load-balancing between servers.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The Tools of this Module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4319587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In this module, we are going to be developing N-Tier dynamic websites using the following tools:</a:t>
            </a:r>
          </a:p>
          <a:p>
            <a:pPr lvl="2"/>
            <a:r>
              <a:rPr lang="en-GB" sz="2600" b="1" i="1" dirty="0" smtClean="0">
                <a:solidFill>
                  <a:srgbClr val="72989C"/>
                </a:solidFill>
              </a:rPr>
              <a:t>XHTML</a:t>
            </a:r>
            <a:r>
              <a:rPr lang="en-GB" sz="2600" dirty="0" smtClean="0"/>
              <a:t>, to handle the presentation layer</a:t>
            </a:r>
          </a:p>
          <a:p>
            <a:pPr lvl="2"/>
            <a:r>
              <a:rPr lang="en-GB" sz="2600" b="1" i="1" dirty="0" smtClean="0">
                <a:solidFill>
                  <a:srgbClr val="72989C"/>
                </a:solidFill>
              </a:rPr>
              <a:t>PHP</a:t>
            </a:r>
            <a:r>
              <a:rPr lang="en-GB" sz="2600" dirty="0" smtClean="0"/>
              <a:t> to handle the application layer</a:t>
            </a:r>
          </a:p>
          <a:p>
            <a:pPr lvl="2"/>
            <a:r>
              <a:rPr lang="en-GB" sz="2600" b="1" i="1" dirty="0" err="1" smtClean="0">
                <a:solidFill>
                  <a:srgbClr val="72989C"/>
                </a:solidFill>
              </a:rPr>
              <a:t>MySQL</a:t>
            </a:r>
            <a:r>
              <a:rPr lang="en-GB" sz="2600" dirty="0" smtClean="0"/>
              <a:t> to handle the data layer</a:t>
            </a:r>
          </a:p>
          <a:p>
            <a:pPr lvl="2">
              <a:buNone/>
            </a:pPr>
            <a:endParaRPr lang="en-GB" sz="1600" dirty="0" smtClean="0"/>
          </a:p>
          <a:p>
            <a:pPr lvl="1"/>
            <a:r>
              <a:rPr lang="en-GB" dirty="0" smtClean="0"/>
              <a:t>This is a very flexible set of tools.</a:t>
            </a:r>
          </a:p>
          <a:p>
            <a:pPr lvl="2"/>
            <a:r>
              <a:rPr lang="en-GB" sz="2600" dirty="0" smtClean="0"/>
              <a:t>This combination is used for all sorts of real world web applications.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PHP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mtClean="0"/>
              <a:t>PHP (originally this stood for </a:t>
            </a:r>
            <a:r>
              <a:rPr lang="en-GB" b="1" i="1" smtClean="0">
                <a:solidFill>
                  <a:srgbClr val="72989C"/>
                </a:solidFill>
              </a:rPr>
              <a:t>personal home page</a:t>
            </a:r>
            <a:r>
              <a:rPr lang="en-GB" smtClean="0"/>
              <a:t>) is a server side scripting language.</a:t>
            </a:r>
          </a:p>
          <a:p>
            <a:pPr lvl="2"/>
            <a:r>
              <a:rPr lang="en-GB" sz="2600" smtClean="0"/>
              <a:t>We embed PHP code into our HTML pages.</a:t>
            </a:r>
          </a:p>
          <a:p>
            <a:pPr lvl="2">
              <a:spcAft>
                <a:spcPts val="1200"/>
              </a:spcAft>
            </a:pPr>
            <a:r>
              <a:rPr lang="en-GB" sz="2600" smtClean="0"/>
              <a:t>The server processes this PHP code before it gets sent to the browser.</a:t>
            </a:r>
          </a:p>
          <a:p>
            <a:pPr lvl="2">
              <a:spcAft>
                <a:spcPts val="1200"/>
              </a:spcAft>
            </a:pPr>
            <a:endParaRPr lang="en-GB" sz="200" smtClean="0"/>
          </a:p>
          <a:p>
            <a:pPr lvl="1"/>
            <a:r>
              <a:rPr lang="en-GB" smtClean="0"/>
              <a:t>PHP incorporates a number of flexible tools that make it useful for implementing an application layer.</a:t>
            </a:r>
          </a:p>
          <a:p>
            <a:pPr lvl="2"/>
            <a:r>
              <a:rPr lang="en-GB" sz="2600" smtClean="0"/>
              <a:t>Including native support for MySQL.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r>
              <a:rPr lang="en-GB" smtClean="0"/>
              <a:t>MySQL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7950" y="1196975"/>
            <a:ext cx="8856663" cy="4319588"/>
          </a:xfrm>
        </p:spPr>
        <p:txBody>
          <a:bodyPr/>
          <a:lstStyle/>
          <a:p>
            <a:pPr lvl="1"/>
            <a:r>
              <a:rPr lang="en-GB" smtClean="0"/>
              <a:t>MySQL is a database management engine.</a:t>
            </a:r>
          </a:p>
          <a:p>
            <a:pPr lvl="2"/>
            <a:r>
              <a:rPr lang="en-GB" sz="2600" smtClean="0"/>
              <a:t>It is very popular because it is open source and very reliable.</a:t>
            </a:r>
          </a:p>
          <a:p>
            <a:pPr lvl="2"/>
            <a:endParaRPr lang="en-GB" sz="600" smtClean="0"/>
          </a:p>
          <a:p>
            <a:pPr lvl="1">
              <a:spcBef>
                <a:spcPts val="1200"/>
              </a:spcBef>
            </a:pPr>
            <a:r>
              <a:rPr lang="en-GB" smtClean="0"/>
              <a:t>With MySQL, we make use of relational database structures to store our data.</a:t>
            </a:r>
          </a:p>
          <a:p>
            <a:pPr lvl="2"/>
            <a:r>
              <a:rPr lang="en-GB" sz="2600" smtClean="0"/>
              <a:t>We access it in our web pages via PHP</a:t>
            </a:r>
          </a:p>
          <a:p>
            <a:pPr lvl="2"/>
            <a:endParaRPr lang="en-GB" sz="600" smtClean="0"/>
          </a:p>
          <a:p>
            <a:pPr lvl="1">
              <a:spcBef>
                <a:spcPts val="1200"/>
              </a:spcBef>
            </a:pPr>
            <a:r>
              <a:rPr lang="en-GB" smtClean="0"/>
              <a:t>MySQL lets us concentrate on the business logic and presentation without worrying about data structures.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The Client and the Server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/>
          <a:lstStyle/>
          <a:p>
            <a:pPr lvl="1">
              <a:spcAft>
                <a:spcPts val="600"/>
              </a:spcAft>
            </a:pPr>
            <a:r>
              <a:rPr lang="en-GB" smtClean="0"/>
              <a:t>This type of development model is often referred to as a </a:t>
            </a:r>
            <a:r>
              <a:rPr lang="en-GB" b="1" i="1" smtClean="0">
                <a:solidFill>
                  <a:srgbClr val="72989C"/>
                </a:solidFill>
              </a:rPr>
              <a:t>client-server application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This describes a </a:t>
            </a:r>
            <a:r>
              <a:rPr lang="en-GB" b="1" i="1" smtClean="0">
                <a:solidFill>
                  <a:srgbClr val="72989C"/>
                </a:solidFill>
              </a:rPr>
              <a:t>distributed</a:t>
            </a:r>
            <a:r>
              <a:rPr lang="en-GB" smtClean="0"/>
              <a:t> application – one where some of the work is handled locally (in your browser) and the rest is handled externally (on a server).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Strictly speaking, both of these can be located on the same computer.</a:t>
            </a:r>
          </a:p>
          <a:p>
            <a:pPr lvl="2"/>
            <a:r>
              <a:rPr lang="en-GB" sz="2600" smtClean="0"/>
              <a:t>And this is common for small-scale development.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1438" y="269875"/>
            <a:ext cx="8964612" cy="1143000"/>
          </a:xfrm>
        </p:spPr>
        <p:txBody>
          <a:bodyPr/>
          <a:lstStyle/>
          <a:p>
            <a:r>
              <a:rPr lang="en-GB" smtClean="0"/>
              <a:t>Client-Server Architectures - 1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07950" y="1270000"/>
            <a:ext cx="8856663" cy="4319588"/>
          </a:xfrm>
        </p:spPr>
        <p:txBody>
          <a:bodyPr/>
          <a:lstStyle/>
          <a:p>
            <a:pPr lvl="1"/>
            <a:r>
              <a:rPr lang="en-GB" smtClean="0"/>
              <a:t>There are advantages to this kind of approach:</a:t>
            </a:r>
          </a:p>
          <a:p>
            <a:pPr lvl="2"/>
            <a:r>
              <a:rPr lang="en-GB" smtClean="0"/>
              <a:t>Highly maintainable</a:t>
            </a:r>
          </a:p>
          <a:p>
            <a:pPr lvl="2"/>
            <a:r>
              <a:rPr lang="en-GB" smtClean="0"/>
              <a:t>Centralised storage of data can (given good intentions) increase security of critical data</a:t>
            </a:r>
          </a:p>
          <a:p>
            <a:pPr lvl="2"/>
            <a:r>
              <a:rPr lang="en-GB" smtClean="0"/>
              <a:t>Data updates can be applied quickly and shared amongst all users of the data</a:t>
            </a:r>
          </a:p>
          <a:p>
            <a:pPr lvl="2"/>
            <a:r>
              <a:rPr lang="en-GB" smtClean="0"/>
              <a:t>Large-scale optimisation can be performed.</a:t>
            </a:r>
          </a:p>
          <a:p>
            <a:pPr lvl="3"/>
            <a:r>
              <a:rPr lang="en-GB" sz="2400" smtClean="0"/>
              <a:t>Load balancing and using clusters are common examples.</a:t>
            </a:r>
          </a:p>
          <a:p>
            <a:pPr lvl="2"/>
            <a:r>
              <a:rPr lang="en-GB" smtClean="0"/>
              <a:t>Opportunities for interleaving data in ways that are not possible otherwise.</a:t>
            </a:r>
          </a:p>
          <a:p>
            <a:pPr lvl="2"/>
            <a:endParaRPr lang="en-GB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Client-Server Architectures - 2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/>
          <a:lstStyle/>
          <a:p>
            <a:pPr lvl="1"/>
            <a:r>
              <a:rPr lang="en-GB" dirty="0" smtClean="0"/>
              <a:t>There are disadvantages too:</a:t>
            </a:r>
          </a:p>
          <a:p>
            <a:pPr lvl="2"/>
            <a:r>
              <a:rPr lang="en-GB" sz="2600" dirty="0" smtClean="0"/>
              <a:t>If the server(s) go down, everyone loses access to the application.</a:t>
            </a:r>
          </a:p>
          <a:p>
            <a:pPr lvl="2"/>
            <a:r>
              <a:rPr lang="en-GB" sz="2600" dirty="0" smtClean="0"/>
              <a:t>There are bandwidth considerations when working with large numbers of users.</a:t>
            </a:r>
          </a:p>
          <a:p>
            <a:pPr lvl="2"/>
            <a:endParaRPr lang="en-GB" sz="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r>
              <a:rPr lang="en-GB" smtClean="0"/>
              <a:t>Evaluation - 1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07950" y="1052513"/>
            <a:ext cx="8856663" cy="4535487"/>
          </a:xfrm>
        </p:spPr>
        <p:txBody>
          <a:bodyPr>
            <a:normAutofit lnSpcReduction="10000"/>
          </a:bodyPr>
          <a:lstStyle/>
          <a:p>
            <a:pPr lvl="1">
              <a:spcAft>
                <a:spcPts val="600"/>
              </a:spcAft>
            </a:pPr>
            <a:r>
              <a:rPr lang="en-GB" smtClean="0"/>
              <a:t>Choosing which architecture and tools to use is an important consideration.</a:t>
            </a:r>
          </a:p>
          <a:p>
            <a:pPr lvl="1"/>
            <a:r>
              <a:rPr lang="en-GB" smtClean="0"/>
              <a:t>In order to be able to assess if we made an appropriate choice, we have to be able to evaluate our success.</a:t>
            </a:r>
          </a:p>
          <a:p>
            <a:pPr lvl="2">
              <a:spcAft>
                <a:spcPts val="600"/>
              </a:spcAft>
            </a:pPr>
            <a:r>
              <a:rPr lang="en-GB" sz="2600" smtClean="0"/>
              <a:t>This is made more complicated for web-based development.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We must be sure our tools are properly formed.</a:t>
            </a:r>
          </a:p>
          <a:p>
            <a:pPr lvl="1">
              <a:spcAft>
                <a:spcPts val="600"/>
              </a:spcAft>
            </a:pPr>
            <a:r>
              <a:rPr lang="en-GB" smtClean="0"/>
              <a:t>We must be sure our tools work across multiple platforms.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Old Internet - 1</a:t>
            </a:r>
          </a:p>
        </p:txBody>
      </p:sp>
      <p:pic>
        <p:nvPicPr>
          <p:cNvPr id="9219" name="Picture 2" descr="http://www.beyazittower.com/wp-content/uploads/2009/12/geocities_XK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557338"/>
            <a:ext cx="5040312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Evaluation - 2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07950" y="1412875"/>
            <a:ext cx="8856663" cy="4319588"/>
          </a:xfrm>
        </p:spPr>
        <p:txBody>
          <a:bodyPr/>
          <a:lstStyle/>
          <a:p>
            <a:pPr lvl="1"/>
            <a:r>
              <a:rPr lang="en-GB" smtClean="0"/>
              <a:t>Evaluation of our tools can be partially automated.</a:t>
            </a:r>
          </a:p>
          <a:p>
            <a:pPr lvl="2"/>
            <a:r>
              <a:rPr lang="en-GB" sz="2600" smtClean="0"/>
              <a:t>There are many tools that will check to see if our web pages are well formed and conform to standards.</a:t>
            </a:r>
          </a:p>
          <a:p>
            <a:pPr lvl="2"/>
            <a:endParaRPr lang="en-GB" sz="600" smtClean="0"/>
          </a:p>
          <a:p>
            <a:pPr lvl="1"/>
            <a:r>
              <a:rPr lang="en-GB" smtClean="0"/>
              <a:t>We also have to consider the potential userbase of our web applications.</a:t>
            </a:r>
          </a:p>
          <a:p>
            <a:pPr lvl="2"/>
            <a:r>
              <a:rPr lang="en-GB" sz="2600" smtClean="0"/>
              <a:t>This involves being mindful of issues such as accessibility.</a:t>
            </a:r>
          </a:p>
          <a:p>
            <a:pPr lvl="2"/>
            <a:endParaRPr lang="en-GB" sz="600" smtClean="0"/>
          </a:p>
          <a:p>
            <a:pPr lvl="1"/>
            <a:r>
              <a:rPr lang="en-GB" smtClean="0"/>
              <a:t>We will discuss this in more depth in a later lecture.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Our Task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4319587"/>
          </a:xfrm>
        </p:spPr>
        <p:txBody>
          <a:bodyPr/>
          <a:lstStyle/>
          <a:p>
            <a:pPr lvl="1"/>
            <a:r>
              <a:rPr lang="en-GB" smtClean="0"/>
              <a:t>Our task then, as the developers of dynamic websites has several substantial sub-tasks associated:</a:t>
            </a:r>
          </a:p>
          <a:p>
            <a:pPr lvl="2"/>
            <a:r>
              <a:rPr lang="en-GB" smtClean="0"/>
              <a:t>Analyse and understand a problem</a:t>
            </a:r>
          </a:p>
          <a:p>
            <a:pPr lvl="2"/>
            <a:r>
              <a:rPr lang="en-GB" smtClean="0"/>
              <a:t>Assess and understand our user-base</a:t>
            </a:r>
          </a:p>
          <a:p>
            <a:pPr lvl="2"/>
            <a:r>
              <a:rPr lang="en-GB" smtClean="0"/>
              <a:t>Design a solution</a:t>
            </a:r>
          </a:p>
          <a:p>
            <a:pPr lvl="2"/>
            <a:r>
              <a:rPr lang="en-GB" smtClean="0"/>
              <a:t>Decide on the appropriate tools with our design in mind</a:t>
            </a:r>
          </a:p>
          <a:p>
            <a:pPr lvl="2"/>
            <a:r>
              <a:rPr lang="en-GB" smtClean="0"/>
              <a:t>Develop the client-side applications</a:t>
            </a:r>
          </a:p>
          <a:p>
            <a:pPr lvl="2"/>
            <a:r>
              <a:rPr lang="en-GB" smtClean="0"/>
              <a:t>Develop the server-side applications</a:t>
            </a:r>
          </a:p>
          <a:p>
            <a:pPr lvl="2"/>
            <a:r>
              <a:rPr lang="en-GB" smtClean="0"/>
              <a:t>Evaluate our success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Reinventing the Wheel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Luckily, all this talk of platform independence reveals an important benefit of dynamic web pages.</a:t>
            </a:r>
          </a:p>
          <a:p>
            <a:pPr lvl="2"/>
            <a:r>
              <a:rPr lang="en-GB" smtClean="0"/>
              <a:t>There’s a lot of ‘free’ functionality already out there.</a:t>
            </a:r>
          </a:p>
          <a:p>
            <a:pPr lvl="2"/>
            <a:r>
              <a:rPr lang="en-GB" smtClean="0"/>
              <a:t>We can use existing services like Google, Amazon and Facebook by making use of these exact same protocols and languages.</a:t>
            </a:r>
          </a:p>
          <a:p>
            <a:pPr lvl="2"/>
            <a:endParaRPr lang="en-GB" sz="800" smtClean="0"/>
          </a:p>
          <a:p>
            <a:pPr lvl="1"/>
            <a:r>
              <a:rPr lang="en-GB" smtClean="0"/>
              <a:t>We don’t need to reinvent the wheel!</a:t>
            </a:r>
          </a:p>
          <a:p>
            <a:pPr lvl="2"/>
            <a:r>
              <a:rPr lang="en-GB" smtClean="0"/>
              <a:t>We can get a lot of our work done by using existing tools available as part of standard </a:t>
            </a:r>
            <a:r>
              <a:rPr lang="en-GB" b="1" i="1" smtClean="0">
                <a:solidFill>
                  <a:srgbClr val="72989C"/>
                </a:solidFill>
              </a:rPr>
              <a:t>Application Programming Interfaces</a:t>
            </a:r>
            <a:r>
              <a:rPr lang="en-GB" smtClean="0">
                <a:solidFill>
                  <a:srgbClr val="72989C"/>
                </a:solidFill>
              </a:rPr>
              <a:t> </a:t>
            </a:r>
            <a:r>
              <a:rPr lang="en-GB" b="1" i="1" smtClean="0">
                <a:solidFill>
                  <a:srgbClr val="72989C"/>
                </a:solidFill>
              </a:rPr>
              <a:t>(APIs)</a:t>
            </a:r>
            <a:r>
              <a:rPr lang="en-GB" b="1" i="1" smtClean="0"/>
              <a:t>.</a:t>
            </a:r>
            <a:endParaRPr lang="en-GB" b="1" i="1" smtClean="0">
              <a:solidFill>
                <a:srgbClr val="72989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333375"/>
            <a:ext cx="8964612" cy="1143000"/>
          </a:xfrm>
        </p:spPr>
        <p:txBody>
          <a:bodyPr/>
          <a:lstStyle/>
          <a:p>
            <a:pPr eaLnBrk="1" hangingPunct="1"/>
            <a:r>
              <a:rPr lang="en-US" smtClean="0"/>
              <a:t>Terminology - 1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412875"/>
            <a:ext cx="8856663" cy="4319588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dirty="0" smtClean="0"/>
              <a:t>N-Tier Architecture</a:t>
            </a:r>
          </a:p>
          <a:p>
            <a:pPr lvl="2" eaLnBrk="1" hangingPunct="1"/>
            <a:r>
              <a:rPr lang="en-US" sz="2600" dirty="0" smtClean="0"/>
              <a:t>A software application that is explicitly designed in separate component layers.</a:t>
            </a:r>
          </a:p>
          <a:p>
            <a:pPr lvl="2" eaLnBrk="1" hangingPunct="1"/>
            <a:endParaRPr lang="en-US" sz="600" dirty="0" smtClean="0"/>
          </a:p>
          <a:p>
            <a:pPr lvl="1" eaLnBrk="1" hangingPunct="1"/>
            <a:r>
              <a:rPr lang="en-US" dirty="0" smtClean="0"/>
              <a:t>Client-Server Architecture</a:t>
            </a:r>
          </a:p>
          <a:p>
            <a:pPr lvl="2" eaLnBrk="1" hangingPunct="1"/>
            <a:r>
              <a:rPr lang="en-US" sz="2600" dirty="0" smtClean="0"/>
              <a:t>A software application where a client communicates with a central server.</a:t>
            </a:r>
          </a:p>
          <a:p>
            <a:pPr lvl="2" eaLnBrk="1" hangingPunct="1">
              <a:buNone/>
            </a:pPr>
            <a:endParaRPr lang="en-US" sz="6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pPr eaLnBrk="1" hangingPunct="1"/>
            <a:r>
              <a:rPr lang="en-US" smtClean="0"/>
              <a:t>Terminology - 2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/>
          <a:lstStyle/>
          <a:p>
            <a:pPr lvl="1" eaLnBrk="1" hangingPunct="1"/>
            <a:r>
              <a:rPr lang="en-US" dirty="0" smtClean="0"/>
              <a:t>PHP</a:t>
            </a:r>
          </a:p>
          <a:p>
            <a:pPr lvl="2" eaLnBrk="1" hangingPunct="1"/>
            <a:r>
              <a:rPr lang="en-US" sz="2600" dirty="0" smtClean="0"/>
              <a:t>A server side scripting language suitable for providing the business logic of a software application.</a:t>
            </a:r>
          </a:p>
          <a:p>
            <a:pPr lvl="2" eaLnBrk="1" hangingPunct="1"/>
            <a:endParaRPr lang="en-US" sz="600" dirty="0" smtClean="0"/>
          </a:p>
          <a:p>
            <a:pPr lvl="1" eaLnBrk="1" hangingPunct="1"/>
            <a:r>
              <a:rPr lang="en-US" dirty="0" err="1" smtClean="0"/>
              <a:t>MySQL</a:t>
            </a:r>
            <a:endParaRPr lang="en-US" dirty="0" smtClean="0"/>
          </a:p>
          <a:p>
            <a:pPr lvl="2" eaLnBrk="1" hangingPunct="1"/>
            <a:r>
              <a:rPr lang="en-US" sz="2600" dirty="0" smtClean="0"/>
              <a:t>A database management engine</a:t>
            </a:r>
          </a:p>
          <a:p>
            <a:pPr lvl="2" eaLnBrk="1" hangingPunct="1"/>
            <a:endParaRPr lang="en-US" sz="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1438" y="333375"/>
            <a:ext cx="8964612" cy="1143000"/>
          </a:xfrm>
        </p:spPr>
        <p:txBody>
          <a:bodyPr/>
          <a:lstStyle/>
          <a:p>
            <a:r>
              <a:rPr lang="en-GB" smtClean="0"/>
              <a:t>The Old Internet - 2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dirty="0" smtClean="0"/>
              <a:t>Static web pages needed to be refreshed by the server every time data changed.</a:t>
            </a:r>
          </a:p>
          <a:p>
            <a:pPr lvl="2"/>
            <a:r>
              <a:rPr lang="en-GB" sz="2600" dirty="0" smtClean="0"/>
              <a:t>Almost everything was done </a:t>
            </a:r>
            <a:r>
              <a:rPr lang="en-GB" sz="2600" b="1" i="1" dirty="0" smtClean="0">
                <a:solidFill>
                  <a:srgbClr val="72989C"/>
                </a:solidFill>
              </a:rPr>
              <a:t>server side</a:t>
            </a:r>
            <a:r>
              <a:rPr lang="en-GB" sz="2600" dirty="0" smtClean="0"/>
              <a:t>.</a:t>
            </a:r>
          </a:p>
          <a:p>
            <a:pPr lvl="2"/>
            <a:endParaRPr lang="en-GB" sz="800" dirty="0" smtClean="0"/>
          </a:p>
          <a:p>
            <a:pPr lvl="1"/>
            <a:r>
              <a:rPr lang="en-GB" dirty="0" smtClean="0"/>
              <a:t>This made working with web pages very slow.</a:t>
            </a:r>
          </a:p>
          <a:p>
            <a:pPr lvl="2"/>
            <a:r>
              <a:rPr lang="en-GB" sz="2600" dirty="0" smtClean="0"/>
              <a:t>Every action would require a sending of user data, a forming of a page, and the downloading and parsing of that page.</a:t>
            </a:r>
          </a:p>
          <a:p>
            <a:pPr lvl="2"/>
            <a:endParaRPr lang="en-GB" sz="800" dirty="0" smtClean="0"/>
          </a:p>
          <a:p>
            <a:pPr lvl="1"/>
            <a:r>
              <a:rPr lang="en-GB" dirty="0" smtClean="0"/>
              <a:t>As time went by, more and more of the work of a web page was shifted </a:t>
            </a:r>
            <a:r>
              <a:rPr lang="en-GB" dirty="0" smtClean="0"/>
              <a:t>to </a:t>
            </a:r>
            <a:r>
              <a:rPr lang="en-GB" dirty="0" smtClean="0"/>
              <a:t>the client.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1438" y="188913"/>
            <a:ext cx="8964612" cy="1143000"/>
          </a:xfrm>
        </p:spPr>
        <p:txBody>
          <a:bodyPr/>
          <a:lstStyle/>
          <a:p>
            <a:r>
              <a:rPr lang="en-GB" smtClean="0"/>
              <a:t>The Modern Internet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On the modern internet, web pages are often fully functioning applications.</a:t>
            </a:r>
          </a:p>
          <a:p>
            <a:pPr lvl="2"/>
            <a:r>
              <a:rPr lang="en-GB" smtClean="0"/>
              <a:t>Facebook</a:t>
            </a:r>
          </a:p>
          <a:p>
            <a:pPr lvl="2"/>
            <a:r>
              <a:rPr lang="en-GB" smtClean="0"/>
              <a:t>Google apps</a:t>
            </a:r>
          </a:p>
          <a:p>
            <a:pPr lvl="2"/>
            <a:endParaRPr lang="en-GB" sz="800" smtClean="0"/>
          </a:p>
          <a:p>
            <a:pPr lvl="1"/>
            <a:r>
              <a:rPr lang="en-GB" smtClean="0"/>
              <a:t>Much of the processing is done in real time on the client side.</a:t>
            </a:r>
          </a:p>
          <a:p>
            <a:pPr lvl="2"/>
            <a:r>
              <a:rPr lang="en-GB" smtClean="0"/>
              <a:t>The web page contains the instructions for the browser.</a:t>
            </a:r>
          </a:p>
          <a:p>
            <a:pPr lvl="2"/>
            <a:r>
              <a:rPr lang="en-GB" smtClean="0"/>
              <a:t>The browser does the work of formatting data</a:t>
            </a:r>
          </a:p>
          <a:p>
            <a:pPr lvl="2"/>
            <a:endParaRPr lang="en-GB" sz="800" smtClean="0"/>
          </a:p>
          <a:p>
            <a:pPr lvl="1"/>
            <a:r>
              <a:rPr lang="en-GB" smtClean="0"/>
              <a:t>This has allowed for much more interactivity.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Web Applications - 1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7950" y="1484313"/>
            <a:ext cx="8856663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You hear a lot about </a:t>
            </a:r>
            <a:r>
              <a:rPr lang="en-GB" b="1" i="1" smtClean="0">
                <a:solidFill>
                  <a:srgbClr val="72989C"/>
                </a:solidFill>
              </a:rPr>
              <a:t>web applications </a:t>
            </a:r>
            <a:r>
              <a:rPr lang="en-GB" smtClean="0"/>
              <a:t>these days.</a:t>
            </a:r>
          </a:p>
          <a:p>
            <a:pPr lvl="2"/>
            <a:r>
              <a:rPr lang="en-GB" sz="2600" smtClean="0"/>
              <a:t>Usually with the term ‘</a:t>
            </a:r>
            <a:r>
              <a:rPr lang="en-GB" sz="2600" b="1" i="1" smtClean="0">
                <a:solidFill>
                  <a:srgbClr val="72989C"/>
                </a:solidFill>
              </a:rPr>
              <a:t>cloud computing</a:t>
            </a:r>
            <a:r>
              <a:rPr lang="en-GB" sz="2600" smtClean="0"/>
              <a:t>’</a:t>
            </a:r>
          </a:p>
          <a:p>
            <a:pPr lvl="2"/>
            <a:endParaRPr lang="en-GB" sz="1200" smtClean="0"/>
          </a:p>
          <a:p>
            <a:pPr lvl="1"/>
            <a:r>
              <a:rPr lang="en-GB" smtClean="0"/>
              <a:t>The distinction between ‘web’ applications and ‘desktop’ applications is becoming less meaningful on a yearly basis.</a:t>
            </a:r>
          </a:p>
          <a:p>
            <a:pPr lvl="2"/>
            <a:r>
              <a:rPr lang="en-GB" sz="2600" smtClean="0"/>
              <a:t>Most desktop applications incorporate internet functionality.</a:t>
            </a:r>
          </a:p>
          <a:p>
            <a:pPr lvl="2"/>
            <a:r>
              <a:rPr lang="en-GB" sz="2600" smtClean="0"/>
              <a:t>Most web applications now imitate the look and feel of desktop applications.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Web Applications - 2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319587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There is now even an operating system fully designed to work on the web.</a:t>
            </a:r>
          </a:p>
          <a:p>
            <a:pPr lvl="2"/>
            <a:r>
              <a:rPr lang="en-GB" sz="2600" smtClean="0"/>
              <a:t>Google’s Chrome OS</a:t>
            </a:r>
          </a:p>
          <a:p>
            <a:pPr lvl="2"/>
            <a:endParaRPr lang="en-GB" sz="1200" smtClean="0"/>
          </a:p>
          <a:p>
            <a:pPr lvl="1"/>
            <a:r>
              <a:rPr lang="en-GB" smtClean="0"/>
              <a:t>Desktop applications still have numerous benefits:</a:t>
            </a:r>
          </a:p>
          <a:p>
            <a:pPr lvl="2"/>
            <a:r>
              <a:rPr lang="en-GB" sz="2600" smtClean="0"/>
              <a:t>Bandwidth is still a major bottleneck in highly interactive performance</a:t>
            </a:r>
          </a:p>
          <a:p>
            <a:pPr lvl="2"/>
            <a:r>
              <a:rPr lang="en-GB" sz="2600" smtClean="0"/>
              <a:t>Privacy and security is easier when you have control over the data</a:t>
            </a:r>
          </a:p>
          <a:p>
            <a:pPr lvl="2"/>
            <a:r>
              <a:rPr lang="en-GB" sz="2600" smtClean="0"/>
              <a:t>It’s possible to optimise for the desktop context.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1438" y="333375"/>
            <a:ext cx="8964612" cy="1143000"/>
          </a:xfrm>
        </p:spPr>
        <p:txBody>
          <a:bodyPr/>
          <a:lstStyle/>
          <a:p>
            <a:r>
              <a:rPr lang="en-GB" smtClean="0"/>
              <a:t>Web Applications - 3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7950" y="1412875"/>
            <a:ext cx="8856663" cy="4319588"/>
          </a:xfrm>
        </p:spPr>
        <p:txBody>
          <a:bodyPr>
            <a:normAutofit lnSpcReduction="10000"/>
          </a:bodyPr>
          <a:lstStyle/>
          <a:p>
            <a:pPr lvl="1"/>
            <a:r>
              <a:rPr lang="en-GB" smtClean="0"/>
              <a:t>It has never been more important to be able to develop dynamic websites.</a:t>
            </a:r>
          </a:p>
          <a:p>
            <a:pPr lvl="2"/>
            <a:r>
              <a:rPr lang="en-GB" sz="2600" smtClean="0"/>
              <a:t>People expect a lot of websites</a:t>
            </a:r>
          </a:p>
          <a:p>
            <a:pPr lvl="2"/>
            <a:endParaRPr lang="en-GB" sz="1200" smtClean="0"/>
          </a:p>
          <a:p>
            <a:pPr lvl="1"/>
            <a:r>
              <a:rPr lang="en-GB" smtClean="0"/>
              <a:t>Web applications offer many advantages to both developers and users:</a:t>
            </a:r>
          </a:p>
          <a:p>
            <a:pPr lvl="2"/>
            <a:r>
              <a:rPr lang="en-GB" sz="2600" smtClean="0"/>
              <a:t>Easily maintained</a:t>
            </a:r>
          </a:p>
          <a:p>
            <a:pPr lvl="2"/>
            <a:r>
              <a:rPr lang="en-GB" sz="2600" smtClean="0"/>
              <a:t>Easily deployed</a:t>
            </a:r>
          </a:p>
          <a:p>
            <a:pPr lvl="2"/>
            <a:r>
              <a:rPr lang="en-GB" sz="2600" smtClean="0"/>
              <a:t>Always available</a:t>
            </a:r>
          </a:p>
          <a:p>
            <a:pPr lvl="3"/>
            <a:r>
              <a:rPr lang="en-GB" sz="2400" smtClean="0"/>
              <a:t>Provided you have an internet connection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The Parts of a Web Application - 1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4319587"/>
          </a:xfrm>
        </p:spPr>
        <p:txBody>
          <a:bodyPr/>
          <a:lstStyle/>
          <a:p>
            <a:pPr lvl="1"/>
            <a:r>
              <a:rPr lang="en-GB" smtClean="0"/>
              <a:t>In the most general sense, we break a web application into three ‘layers’, each responsible for a different part of the system.</a:t>
            </a:r>
          </a:p>
          <a:p>
            <a:pPr lvl="2"/>
            <a:r>
              <a:rPr lang="en-GB" smtClean="0"/>
              <a:t>The </a:t>
            </a:r>
            <a:r>
              <a:rPr lang="en-GB" b="1" i="1" smtClean="0">
                <a:solidFill>
                  <a:srgbClr val="72989C"/>
                </a:solidFill>
              </a:rPr>
              <a:t>Presentation layer</a:t>
            </a:r>
            <a:r>
              <a:rPr lang="en-GB" smtClean="0"/>
              <a:t>, which handles the user frontend</a:t>
            </a:r>
          </a:p>
          <a:p>
            <a:pPr lvl="2"/>
            <a:r>
              <a:rPr lang="en-GB" smtClean="0"/>
              <a:t>The </a:t>
            </a:r>
            <a:r>
              <a:rPr lang="en-GB" b="1" i="1" smtClean="0">
                <a:solidFill>
                  <a:srgbClr val="72989C"/>
                </a:solidFill>
              </a:rPr>
              <a:t>Application layer</a:t>
            </a:r>
            <a:r>
              <a:rPr lang="en-GB" smtClean="0"/>
              <a:t>, which handles the ‘business logic’</a:t>
            </a:r>
          </a:p>
          <a:p>
            <a:pPr lvl="2"/>
            <a:r>
              <a:rPr lang="en-GB" smtClean="0"/>
              <a:t>The </a:t>
            </a:r>
            <a:r>
              <a:rPr lang="en-GB" b="1" i="1" smtClean="0">
                <a:solidFill>
                  <a:srgbClr val="72989C"/>
                </a:solidFill>
              </a:rPr>
              <a:t>Data layer</a:t>
            </a:r>
            <a:r>
              <a:rPr lang="en-GB" smtClean="0"/>
              <a:t>, which handles storage and retrieval of data.</a:t>
            </a:r>
          </a:p>
          <a:p>
            <a:pPr lvl="2"/>
            <a:endParaRPr lang="en-GB" sz="1200" smtClean="0"/>
          </a:p>
          <a:p>
            <a:pPr lvl="1"/>
            <a:r>
              <a:rPr lang="en-GB" smtClean="0"/>
              <a:t>This is usually called an </a:t>
            </a:r>
            <a:r>
              <a:rPr lang="en-GB" b="1" i="1" smtClean="0">
                <a:solidFill>
                  <a:srgbClr val="72989C"/>
                </a:solidFill>
              </a:rPr>
              <a:t>N-Tier architecture</a:t>
            </a:r>
            <a:r>
              <a:rPr lang="en-GB" smtClean="0"/>
              <a:t>, where N is the number of tiers.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1438" y="260350"/>
            <a:ext cx="8964612" cy="1143000"/>
          </a:xfrm>
        </p:spPr>
        <p:txBody>
          <a:bodyPr/>
          <a:lstStyle/>
          <a:p>
            <a:r>
              <a:rPr lang="en-GB" smtClean="0"/>
              <a:t>The Parts of a Web Application - 2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7950" y="1414463"/>
            <a:ext cx="8856663" cy="4318000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2600" dirty="0" smtClean="0"/>
              <a:t>Different tools are used to handle the complexities of each of the tiers.</a:t>
            </a:r>
          </a:p>
          <a:p>
            <a:pPr lvl="2"/>
            <a:r>
              <a:rPr lang="en-GB" dirty="0" smtClean="0"/>
              <a:t>We separate them out to ensure maximum flexibility when we build applications.</a:t>
            </a:r>
          </a:p>
          <a:p>
            <a:pPr lvl="1"/>
            <a:r>
              <a:rPr lang="en-GB" sz="2600" dirty="0" smtClean="0"/>
              <a:t>At the user level, languages such as </a:t>
            </a:r>
            <a:r>
              <a:rPr lang="en-GB" sz="2600" dirty="0" err="1" smtClean="0"/>
              <a:t>Javascript</a:t>
            </a:r>
            <a:r>
              <a:rPr lang="en-GB" sz="2600" dirty="0" smtClean="0"/>
              <a:t> and formats such as CSS are commonplace.</a:t>
            </a:r>
          </a:p>
          <a:p>
            <a:pPr lvl="1"/>
            <a:endParaRPr lang="en-GB" sz="1200" dirty="0" smtClean="0"/>
          </a:p>
          <a:p>
            <a:pPr lvl="1"/>
            <a:r>
              <a:rPr lang="en-GB" sz="2600" dirty="0" smtClean="0"/>
              <a:t>For the application levels, PHP or other server-side languages are used.</a:t>
            </a:r>
          </a:p>
          <a:p>
            <a:pPr lvl="1"/>
            <a:endParaRPr lang="en-GB" sz="1200" dirty="0" smtClean="0"/>
          </a:p>
          <a:p>
            <a:pPr lvl="1"/>
            <a:r>
              <a:rPr lang="en-GB" sz="2600" dirty="0" smtClean="0"/>
              <a:t>For the data level, </a:t>
            </a:r>
            <a:r>
              <a:rPr lang="en-GB" sz="2600" dirty="0" err="1" smtClean="0"/>
              <a:t>MySQL</a:t>
            </a:r>
            <a:r>
              <a:rPr lang="en-GB" sz="2600" dirty="0" smtClean="0"/>
              <a:t> and Oracle are common.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1441</Words>
  <Application>Microsoft Office PowerPoint</Application>
  <PresentationFormat>On-screen Show (4:3)</PresentationFormat>
  <Paragraphs>172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佈景主題</vt:lpstr>
      <vt:lpstr>Introduction</vt:lpstr>
      <vt:lpstr>The Old Internet - 1</vt:lpstr>
      <vt:lpstr>The Old Internet - 2</vt:lpstr>
      <vt:lpstr>The Modern Internet</vt:lpstr>
      <vt:lpstr>Web Applications - 1</vt:lpstr>
      <vt:lpstr>Web Applications - 2</vt:lpstr>
      <vt:lpstr>Web Applications - 3</vt:lpstr>
      <vt:lpstr>The Parts of a Web Application - 1</vt:lpstr>
      <vt:lpstr>The Parts of a Web Application - 2</vt:lpstr>
      <vt:lpstr>Presentation</vt:lpstr>
      <vt:lpstr>Application </vt:lpstr>
      <vt:lpstr>Data</vt:lpstr>
      <vt:lpstr>The Tools of this Module</vt:lpstr>
      <vt:lpstr>PHP</vt:lpstr>
      <vt:lpstr>MySQL</vt:lpstr>
      <vt:lpstr>The Client and the Server</vt:lpstr>
      <vt:lpstr>Client-Server Architectures - 1</vt:lpstr>
      <vt:lpstr>Client-Server Architectures - 2</vt:lpstr>
      <vt:lpstr>Evaluation - 1</vt:lpstr>
      <vt:lpstr>Evaluation - 2</vt:lpstr>
      <vt:lpstr>Our Task</vt:lpstr>
      <vt:lpstr>Reinventing the Wheel</vt:lpstr>
      <vt:lpstr>Terminology - 1</vt:lpstr>
      <vt:lpstr>Terminology - 2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Introduction to XHTML</dc:title>
  <dc:creator>Vendeo Leung</dc:creator>
  <cp:lastModifiedBy>Vendeo Leung</cp:lastModifiedBy>
  <cp:revision>21</cp:revision>
  <dcterms:created xsi:type="dcterms:W3CDTF">2012-08-21T17:34:53Z</dcterms:created>
  <dcterms:modified xsi:type="dcterms:W3CDTF">2014-09-17T05:01:03Z</dcterms:modified>
</cp:coreProperties>
</file>